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4"/>
  </p:sldMasterIdLst>
  <p:notesMasterIdLst>
    <p:notesMasterId r:id="rId13"/>
  </p:notesMasterIdLst>
  <p:handoutMasterIdLst>
    <p:handoutMasterId r:id="rId14"/>
  </p:handoutMasterIdLst>
  <p:sldIdLst>
    <p:sldId id="263" r:id="rId5"/>
    <p:sldId id="270" r:id="rId6"/>
    <p:sldId id="271" r:id="rId7"/>
    <p:sldId id="266" r:id="rId8"/>
    <p:sldId id="274" r:id="rId9"/>
    <p:sldId id="267" r:id="rId10"/>
    <p:sldId id="276" r:id="rId11"/>
    <p:sldId id="275" r:id="rId12"/>
  </p:sldIdLst>
  <p:sldSz cx="9144000" cy="6858000" type="screen4x3"/>
  <p:notesSz cx="7010400" cy="9296400"/>
  <p:defaultTextStyle>
    <a:defPPr>
      <a:defRPr lang="en-US"/>
    </a:defPPr>
    <a:lvl1pPr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i="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i="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i="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32">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531CD6-24F1-A6F8-3849-FBFEC9E1E29F}" name="Birgit Isernhagen" initials="BI" userId="Birgit Isernhag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C6600"/>
    <a:srgbClr val="FF6600"/>
    <a:srgbClr val="FF9900"/>
    <a:srgbClr val="008000"/>
    <a:srgbClr val="E8BD42"/>
    <a:srgbClr val="0099CC"/>
    <a:srgbClr val="0C2577"/>
    <a:srgbClr val="018B71"/>
    <a:srgbClr val="00CC99"/>
    <a:srgbClr val="052A7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C1C0C-F25E-4C65-ACA7-A5D4024CCDE6}" v="2630" dt="2022-11-15T16:26:33.496"/>
    <p1510:client id="{E63CF3E4-D006-44AC-82EB-97B78656667B}" v="425" dt="2022-11-14T19:55:28.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5" autoAdjust="0"/>
    <p:restoredTop sz="63925" autoAdjust="0"/>
  </p:normalViewPr>
  <p:slideViewPr>
    <p:cSldViewPr snapToGrid="0">
      <p:cViewPr varScale="1">
        <p:scale>
          <a:sx n="43" d="100"/>
          <a:sy n="43" d="100"/>
        </p:scale>
        <p:origin x="-2172" y="-64"/>
      </p:cViewPr>
      <p:guideLst>
        <p:guide orient="horz" pos="2160"/>
        <p:guide pos="283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_rels/data2.xml.rels><?xml version="1.0" encoding="UTF-8" standalone="yes"?>
<Relationships xmlns="http://schemas.openxmlformats.org/package/2006/relationships"><Relationship Id="rId2" Type="http://schemas.openxmlformats.org/officeDocument/2006/relationships/hyperlink" Target="https://engage.ottawa.ca/climate-resiliency/news_feed/urban-heat-island" TargetMode="External"/><Relationship Id="rId1" Type="http://schemas.openxmlformats.org/officeDocument/2006/relationships/hyperlink" Target="https://www.ottawapublichealth.ca/en/public-health-topics/extreme-heat-and-humidity.aspx"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engage.ottawa.ca/climate-resiliency/news_feed/urban-heat-island" TargetMode="External"/><Relationship Id="rId1" Type="http://schemas.openxmlformats.org/officeDocument/2006/relationships/hyperlink" Target="https://www.ottawapublichealth.ca/en/public-health-topics/extreme-heat-and-humidity.a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E23A3-9454-481E-8720-6612F51305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3F5F7E-F32D-411C-B3F4-D248604F8579}">
      <dgm:prSet/>
      <dgm:spPr>
        <a:solidFill>
          <a:schemeClr val="accent1"/>
        </a:solidFill>
      </dgm:spPr>
      <dgm:t>
        <a:bodyPr/>
        <a:lstStyle/>
        <a:p>
          <a:r>
            <a:rPr lang="en-US" b="1" dirty="0"/>
            <a:t>Extreme heat</a:t>
          </a:r>
        </a:p>
      </dgm:t>
    </dgm:pt>
    <dgm:pt modelId="{B6FE9A57-13ED-49D2-BC61-B4CED15FB213}" type="parTrans" cxnId="{45370218-C924-464B-B368-5D8E908670F1}">
      <dgm:prSet/>
      <dgm:spPr/>
      <dgm:t>
        <a:bodyPr/>
        <a:lstStyle/>
        <a:p>
          <a:endParaRPr lang="en-US" b="1"/>
        </a:p>
      </dgm:t>
    </dgm:pt>
    <dgm:pt modelId="{FF4BF2A5-61F0-44A5-9FB8-1BCF875497A2}" type="sibTrans" cxnId="{45370218-C924-464B-B368-5D8E908670F1}">
      <dgm:prSet/>
      <dgm:spPr/>
      <dgm:t>
        <a:bodyPr/>
        <a:lstStyle/>
        <a:p>
          <a:endParaRPr lang="en-US" b="1"/>
        </a:p>
      </dgm:t>
    </dgm:pt>
    <dgm:pt modelId="{C8F70F99-BB16-4A8D-8C28-C699100840C8}">
      <dgm:prSet/>
      <dgm:spPr/>
      <dgm:t>
        <a:bodyPr/>
        <a:lstStyle/>
        <a:p>
          <a:r>
            <a:rPr lang="en-US" b="1" dirty="0"/>
            <a:t>Infectious diseases transmitted by insects, ticks, and rodents</a:t>
          </a:r>
        </a:p>
      </dgm:t>
    </dgm:pt>
    <dgm:pt modelId="{7B38AFA7-4DAE-43E8-BC04-E5FC4ADCE3FD}" type="parTrans" cxnId="{65B00085-2F58-47D4-8173-70929E679CD9}">
      <dgm:prSet/>
      <dgm:spPr/>
      <dgm:t>
        <a:bodyPr/>
        <a:lstStyle/>
        <a:p>
          <a:endParaRPr lang="en-US" b="1"/>
        </a:p>
      </dgm:t>
    </dgm:pt>
    <dgm:pt modelId="{734C11BC-2B00-4F10-89E1-48CC279BEBAC}" type="sibTrans" cxnId="{65B00085-2F58-47D4-8173-70929E679CD9}">
      <dgm:prSet/>
      <dgm:spPr/>
      <dgm:t>
        <a:bodyPr/>
        <a:lstStyle/>
        <a:p>
          <a:endParaRPr lang="en-US" b="1"/>
        </a:p>
      </dgm:t>
    </dgm:pt>
    <dgm:pt modelId="{7FB37325-E816-4FB6-A4E2-576F87BAA525}">
      <dgm:prSet/>
      <dgm:spPr/>
      <dgm:t>
        <a:bodyPr/>
        <a:lstStyle/>
        <a:p>
          <a:r>
            <a:rPr lang="en-US" b="1"/>
            <a:t>Outdoor air quality (e.g., wildfire smoke)</a:t>
          </a:r>
        </a:p>
      </dgm:t>
    </dgm:pt>
    <dgm:pt modelId="{414FA82B-B1EC-4A7F-BF8C-110E2D8FC5C6}" type="parTrans" cxnId="{980E8575-15DE-46A1-A5E1-0FF5B7A2F337}">
      <dgm:prSet/>
      <dgm:spPr/>
      <dgm:t>
        <a:bodyPr/>
        <a:lstStyle/>
        <a:p>
          <a:endParaRPr lang="en-US" b="1"/>
        </a:p>
      </dgm:t>
    </dgm:pt>
    <dgm:pt modelId="{3F603DF5-2434-43B5-85B3-F5EB1B2D17FB}" type="sibTrans" cxnId="{980E8575-15DE-46A1-A5E1-0FF5B7A2F337}">
      <dgm:prSet/>
      <dgm:spPr/>
      <dgm:t>
        <a:bodyPr/>
        <a:lstStyle/>
        <a:p>
          <a:endParaRPr lang="en-US" b="1"/>
        </a:p>
      </dgm:t>
    </dgm:pt>
    <dgm:pt modelId="{0AEC0076-07A5-49E8-AB3E-20E37BA2A5FD}">
      <dgm:prSet/>
      <dgm:spPr/>
      <dgm:t>
        <a:bodyPr/>
        <a:lstStyle/>
        <a:p>
          <a:r>
            <a:rPr lang="en-CA" b="1"/>
            <a:t>Water and foodborne illnesses and diseases</a:t>
          </a:r>
        </a:p>
      </dgm:t>
    </dgm:pt>
    <dgm:pt modelId="{18002A3B-5B3E-42A4-8C88-F2C6B1A37DBD}" type="parTrans" cxnId="{C2C51B5B-2405-4124-9010-3FFA5FA9E4A6}">
      <dgm:prSet/>
      <dgm:spPr/>
      <dgm:t>
        <a:bodyPr/>
        <a:lstStyle/>
        <a:p>
          <a:endParaRPr lang="en-CA" b="1"/>
        </a:p>
      </dgm:t>
    </dgm:pt>
    <dgm:pt modelId="{BCA1B9FB-44D6-413D-95EC-8430788360B8}" type="sibTrans" cxnId="{C2C51B5B-2405-4124-9010-3FFA5FA9E4A6}">
      <dgm:prSet/>
      <dgm:spPr/>
      <dgm:t>
        <a:bodyPr/>
        <a:lstStyle/>
        <a:p>
          <a:endParaRPr lang="en-CA" b="1"/>
        </a:p>
      </dgm:t>
    </dgm:pt>
    <dgm:pt modelId="{3D5CC5FA-615D-4195-BA35-68499E7F6EC3}">
      <dgm:prSet/>
      <dgm:spPr/>
      <dgm:t>
        <a:bodyPr/>
        <a:lstStyle/>
        <a:p>
          <a:r>
            <a:rPr lang="en-US" b="1" dirty="0"/>
            <a:t>Stratospheric ozone depletion</a:t>
          </a:r>
          <a:endParaRPr lang="en-CA" b="1" dirty="0"/>
        </a:p>
      </dgm:t>
    </dgm:pt>
    <dgm:pt modelId="{DE12D979-6054-4977-9834-992DEA193AD9}" type="parTrans" cxnId="{257FDDE5-9BF7-4B60-AA5C-B7268A23508E}">
      <dgm:prSet/>
      <dgm:spPr/>
      <dgm:t>
        <a:bodyPr/>
        <a:lstStyle/>
        <a:p>
          <a:endParaRPr lang="en-CA" b="1"/>
        </a:p>
      </dgm:t>
    </dgm:pt>
    <dgm:pt modelId="{15F996A7-9980-4A77-826C-A0559C6F7E63}" type="sibTrans" cxnId="{257FDDE5-9BF7-4B60-AA5C-B7268A23508E}">
      <dgm:prSet/>
      <dgm:spPr/>
      <dgm:t>
        <a:bodyPr/>
        <a:lstStyle/>
        <a:p>
          <a:endParaRPr lang="en-CA" b="1"/>
        </a:p>
      </dgm:t>
    </dgm:pt>
    <dgm:pt modelId="{6AF186DD-BEE8-4190-8E6F-A5AFE20C0C49}" type="pres">
      <dgm:prSet presAssocID="{63BE23A3-9454-481E-8720-6612F5130569}" presName="linear" presStyleCnt="0">
        <dgm:presLayoutVars>
          <dgm:animLvl val="lvl"/>
          <dgm:resizeHandles val="exact"/>
        </dgm:presLayoutVars>
      </dgm:prSet>
      <dgm:spPr/>
      <dgm:t>
        <a:bodyPr/>
        <a:lstStyle/>
        <a:p>
          <a:endParaRPr lang="en-CA"/>
        </a:p>
      </dgm:t>
    </dgm:pt>
    <dgm:pt modelId="{7E71FC82-5274-44FC-B4B2-12EDF8076306}" type="pres">
      <dgm:prSet presAssocID="{E43F5F7E-F32D-411C-B3F4-D248604F8579}" presName="parentText" presStyleLbl="node1" presStyleIdx="0" presStyleCnt="5">
        <dgm:presLayoutVars>
          <dgm:chMax val="0"/>
          <dgm:bulletEnabled val="1"/>
        </dgm:presLayoutVars>
      </dgm:prSet>
      <dgm:spPr/>
      <dgm:t>
        <a:bodyPr/>
        <a:lstStyle/>
        <a:p>
          <a:endParaRPr lang="en-CA"/>
        </a:p>
      </dgm:t>
    </dgm:pt>
    <dgm:pt modelId="{2D532C4D-A4D6-4BA0-A1DD-2D87769CB400}" type="pres">
      <dgm:prSet presAssocID="{FF4BF2A5-61F0-44A5-9FB8-1BCF875497A2}" presName="spacer" presStyleCnt="0"/>
      <dgm:spPr/>
    </dgm:pt>
    <dgm:pt modelId="{3AC99CFD-DD23-4AE0-8B1C-CF987355E129}" type="pres">
      <dgm:prSet presAssocID="{C8F70F99-BB16-4A8D-8C28-C699100840C8}" presName="parentText" presStyleLbl="node1" presStyleIdx="1" presStyleCnt="5">
        <dgm:presLayoutVars>
          <dgm:chMax val="0"/>
          <dgm:bulletEnabled val="1"/>
        </dgm:presLayoutVars>
      </dgm:prSet>
      <dgm:spPr/>
      <dgm:t>
        <a:bodyPr/>
        <a:lstStyle/>
        <a:p>
          <a:endParaRPr lang="en-CA"/>
        </a:p>
      </dgm:t>
    </dgm:pt>
    <dgm:pt modelId="{0E83C0AB-DE47-4627-B1AF-7BD2B0B5CFF4}" type="pres">
      <dgm:prSet presAssocID="{734C11BC-2B00-4F10-89E1-48CC279BEBAC}" presName="spacer" presStyleCnt="0"/>
      <dgm:spPr/>
    </dgm:pt>
    <dgm:pt modelId="{82E83DF7-41DA-44B6-9EAC-C211974ABE2B}" type="pres">
      <dgm:prSet presAssocID="{7FB37325-E816-4FB6-A4E2-576F87BAA525}" presName="parentText" presStyleLbl="node1" presStyleIdx="2" presStyleCnt="5">
        <dgm:presLayoutVars>
          <dgm:chMax val="0"/>
          <dgm:bulletEnabled val="1"/>
        </dgm:presLayoutVars>
      </dgm:prSet>
      <dgm:spPr/>
      <dgm:t>
        <a:bodyPr/>
        <a:lstStyle/>
        <a:p>
          <a:endParaRPr lang="en-CA"/>
        </a:p>
      </dgm:t>
    </dgm:pt>
    <dgm:pt modelId="{6ED78A8B-2006-4141-84ED-576A40662EAA}" type="pres">
      <dgm:prSet presAssocID="{3F603DF5-2434-43B5-85B3-F5EB1B2D17FB}" presName="spacer" presStyleCnt="0"/>
      <dgm:spPr/>
    </dgm:pt>
    <dgm:pt modelId="{35E7B737-34FC-423F-A889-7CBF1CC9F8D7}" type="pres">
      <dgm:prSet presAssocID="{0AEC0076-07A5-49E8-AB3E-20E37BA2A5FD}" presName="parentText" presStyleLbl="node1" presStyleIdx="3" presStyleCnt="5">
        <dgm:presLayoutVars>
          <dgm:chMax val="0"/>
          <dgm:bulletEnabled val="1"/>
        </dgm:presLayoutVars>
      </dgm:prSet>
      <dgm:spPr/>
      <dgm:t>
        <a:bodyPr/>
        <a:lstStyle/>
        <a:p>
          <a:endParaRPr lang="en-CA"/>
        </a:p>
      </dgm:t>
    </dgm:pt>
    <dgm:pt modelId="{99812BAA-D0AE-4AAA-A8DB-D127DAF7FB34}" type="pres">
      <dgm:prSet presAssocID="{BCA1B9FB-44D6-413D-95EC-8430788360B8}" presName="spacer" presStyleCnt="0"/>
      <dgm:spPr/>
    </dgm:pt>
    <dgm:pt modelId="{98E106D2-0C85-4FFB-9FF8-6334B125BAC5}" type="pres">
      <dgm:prSet presAssocID="{3D5CC5FA-615D-4195-BA35-68499E7F6EC3}" presName="parentText" presStyleLbl="node1" presStyleIdx="4" presStyleCnt="5">
        <dgm:presLayoutVars>
          <dgm:chMax val="0"/>
          <dgm:bulletEnabled val="1"/>
        </dgm:presLayoutVars>
      </dgm:prSet>
      <dgm:spPr/>
      <dgm:t>
        <a:bodyPr/>
        <a:lstStyle/>
        <a:p>
          <a:endParaRPr lang="en-CA"/>
        </a:p>
      </dgm:t>
    </dgm:pt>
  </dgm:ptLst>
  <dgm:cxnLst>
    <dgm:cxn modelId="{65B00085-2F58-47D4-8173-70929E679CD9}" srcId="{63BE23A3-9454-481E-8720-6612F5130569}" destId="{C8F70F99-BB16-4A8D-8C28-C699100840C8}" srcOrd="1" destOrd="0" parTransId="{7B38AFA7-4DAE-43E8-BC04-E5FC4ADCE3FD}" sibTransId="{734C11BC-2B00-4F10-89E1-48CC279BEBAC}"/>
    <dgm:cxn modelId="{EC565C52-9ADB-46DE-9B0E-1F9462618722}" type="presOf" srcId="{63BE23A3-9454-481E-8720-6612F5130569}" destId="{6AF186DD-BEE8-4190-8E6F-A5AFE20C0C49}" srcOrd="0" destOrd="0" presId="urn:microsoft.com/office/officeart/2005/8/layout/vList2"/>
    <dgm:cxn modelId="{C2C51B5B-2405-4124-9010-3FFA5FA9E4A6}" srcId="{63BE23A3-9454-481E-8720-6612F5130569}" destId="{0AEC0076-07A5-49E8-AB3E-20E37BA2A5FD}" srcOrd="3" destOrd="0" parTransId="{18002A3B-5B3E-42A4-8C88-F2C6B1A37DBD}" sibTransId="{BCA1B9FB-44D6-413D-95EC-8430788360B8}"/>
    <dgm:cxn modelId="{854F3382-0F98-4AF4-BAF9-A46213638E00}" type="presOf" srcId="{E43F5F7E-F32D-411C-B3F4-D248604F8579}" destId="{7E71FC82-5274-44FC-B4B2-12EDF8076306}" srcOrd="0" destOrd="0" presId="urn:microsoft.com/office/officeart/2005/8/layout/vList2"/>
    <dgm:cxn modelId="{980E8575-15DE-46A1-A5E1-0FF5B7A2F337}" srcId="{63BE23A3-9454-481E-8720-6612F5130569}" destId="{7FB37325-E816-4FB6-A4E2-576F87BAA525}" srcOrd="2" destOrd="0" parTransId="{414FA82B-B1EC-4A7F-BF8C-110E2D8FC5C6}" sibTransId="{3F603DF5-2434-43B5-85B3-F5EB1B2D17FB}"/>
    <dgm:cxn modelId="{CBF3FE8B-2E56-4555-AB67-BBE97CB18E00}" type="presOf" srcId="{C8F70F99-BB16-4A8D-8C28-C699100840C8}" destId="{3AC99CFD-DD23-4AE0-8B1C-CF987355E129}" srcOrd="0" destOrd="0" presId="urn:microsoft.com/office/officeart/2005/8/layout/vList2"/>
    <dgm:cxn modelId="{E8A219DC-232F-46E2-944B-8CF16160A7FB}" type="presOf" srcId="{0AEC0076-07A5-49E8-AB3E-20E37BA2A5FD}" destId="{35E7B737-34FC-423F-A889-7CBF1CC9F8D7}" srcOrd="0" destOrd="0" presId="urn:microsoft.com/office/officeart/2005/8/layout/vList2"/>
    <dgm:cxn modelId="{C37B8E74-477F-469C-8E83-B6286F3C1B75}" type="presOf" srcId="{3D5CC5FA-615D-4195-BA35-68499E7F6EC3}" destId="{98E106D2-0C85-4FFB-9FF8-6334B125BAC5}" srcOrd="0" destOrd="0" presId="urn:microsoft.com/office/officeart/2005/8/layout/vList2"/>
    <dgm:cxn modelId="{6F0B763E-E680-409F-89D3-6A5CD47FDF23}" type="presOf" srcId="{7FB37325-E816-4FB6-A4E2-576F87BAA525}" destId="{82E83DF7-41DA-44B6-9EAC-C211974ABE2B}" srcOrd="0" destOrd="0" presId="urn:microsoft.com/office/officeart/2005/8/layout/vList2"/>
    <dgm:cxn modelId="{45370218-C924-464B-B368-5D8E908670F1}" srcId="{63BE23A3-9454-481E-8720-6612F5130569}" destId="{E43F5F7E-F32D-411C-B3F4-D248604F8579}" srcOrd="0" destOrd="0" parTransId="{B6FE9A57-13ED-49D2-BC61-B4CED15FB213}" sibTransId="{FF4BF2A5-61F0-44A5-9FB8-1BCF875497A2}"/>
    <dgm:cxn modelId="{257FDDE5-9BF7-4B60-AA5C-B7268A23508E}" srcId="{63BE23A3-9454-481E-8720-6612F5130569}" destId="{3D5CC5FA-615D-4195-BA35-68499E7F6EC3}" srcOrd="4" destOrd="0" parTransId="{DE12D979-6054-4977-9834-992DEA193AD9}" sibTransId="{15F996A7-9980-4A77-826C-A0559C6F7E63}"/>
    <dgm:cxn modelId="{0E14C1B9-26D3-4308-B154-D03D689DB1D5}" type="presParOf" srcId="{6AF186DD-BEE8-4190-8E6F-A5AFE20C0C49}" destId="{7E71FC82-5274-44FC-B4B2-12EDF8076306}" srcOrd="0" destOrd="0" presId="urn:microsoft.com/office/officeart/2005/8/layout/vList2"/>
    <dgm:cxn modelId="{C6D9C052-960D-440D-BC3C-F35A102EF1FD}" type="presParOf" srcId="{6AF186DD-BEE8-4190-8E6F-A5AFE20C0C49}" destId="{2D532C4D-A4D6-4BA0-A1DD-2D87769CB400}" srcOrd="1" destOrd="0" presId="urn:microsoft.com/office/officeart/2005/8/layout/vList2"/>
    <dgm:cxn modelId="{9AD97614-6263-4A4A-936D-0456DC72C8DC}" type="presParOf" srcId="{6AF186DD-BEE8-4190-8E6F-A5AFE20C0C49}" destId="{3AC99CFD-DD23-4AE0-8B1C-CF987355E129}" srcOrd="2" destOrd="0" presId="urn:microsoft.com/office/officeart/2005/8/layout/vList2"/>
    <dgm:cxn modelId="{02FBA570-AB0E-4F85-AFB8-5DA2BFB93325}" type="presParOf" srcId="{6AF186DD-BEE8-4190-8E6F-A5AFE20C0C49}" destId="{0E83C0AB-DE47-4627-B1AF-7BD2B0B5CFF4}" srcOrd="3" destOrd="0" presId="urn:microsoft.com/office/officeart/2005/8/layout/vList2"/>
    <dgm:cxn modelId="{80B33434-286E-4208-ADC9-E2BBDA934E89}" type="presParOf" srcId="{6AF186DD-BEE8-4190-8E6F-A5AFE20C0C49}" destId="{82E83DF7-41DA-44B6-9EAC-C211974ABE2B}" srcOrd="4" destOrd="0" presId="urn:microsoft.com/office/officeart/2005/8/layout/vList2"/>
    <dgm:cxn modelId="{BA3C4BE1-50FD-46FC-AD53-48627A9DB32C}" type="presParOf" srcId="{6AF186DD-BEE8-4190-8E6F-A5AFE20C0C49}" destId="{6ED78A8B-2006-4141-84ED-576A40662EAA}" srcOrd="5" destOrd="0" presId="urn:microsoft.com/office/officeart/2005/8/layout/vList2"/>
    <dgm:cxn modelId="{30F1EEA8-9305-44C1-9E91-4E1C06279F5B}" type="presParOf" srcId="{6AF186DD-BEE8-4190-8E6F-A5AFE20C0C49}" destId="{35E7B737-34FC-423F-A889-7CBF1CC9F8D7}" srcOrd="6" destOrd="0" presId="urn:microsoft.com/office/officeart/2005/8/layout/vList2"/>
    <dgm:cxn modelId="{FE0915AE-A717-4731-B28B-0E8203752510}" type="presParOf" srcId="{6AF186DD-BEE8-4190-8E6F-A5AFE20C0C49}" destId="{99812BAA-D0AE-4AAA-A8DB-D127DAF7FB34}" srcOrd="7" destOrd="0" presId="urn:microsoft.com/office/officeart/2005/8/layout/vList2"/>
    <dgm:cxn modelId="{E9D9431D-D6BE-4962-BEB9-5AEF0C5A99C3}" type="presParOf" srcId="{6AF186DD-BEE8-4190-8E6F-A5AFE20C0C49}" destId="{98E106D2-0C85-4FFB-9FF8-6334B125BAC5}"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FB7347-170B-4C1C-B577-D72729462E6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9FC0004-362D-43DC-8425-31091661CDDC}">
      <dgm:prSet custT="1"/>
      <dgm:spPr>
        <a:solidFill>
          <a:srgbClr val="0099CC"/>
        </a:solidFill>
      </dgm:spPr>
      <dgm:t>
        <a:bodyPr/>
        <a:lstStyle/>
        <a:p>
          <a:r>
            <a:rPr lang="en-US" sz="1800" b="1" dirty="0">
              <a:solidFill>
                <a:schemeClr val="tx1">
                  <a:lumMod val="95000"/>
                  <a:lumOff val="5000"/>
                </a:schemeClr>
              </a:solidFill>
            </a:rPr>
            <a:t>INSIDE:</a:t>
          </a:r>
        </a:p>
        <a:p>
          <a:r>
            <a:rPr lang="en-US" sz="1800" b="1" dirty="0">
              <a:solidFill>
                <a:schemeClr val="tx1">
                  <a:lumMod val="95000"/>
                  <a:lumOff val="5000"/>
                </a:schemeClr>
              </a:solidFill>
            </a:rPr>
            <a:t>- Blackout curtains</a:t>
          </a:r>
        </a:p>
        <a:p>
          <a:r>
            <a:rPr lang="en-US" sz="1800" b="1" dirty="0">
              <a:solidFill>
                <a:schemeClr val="tx1">
                  <a:lumMod val="95000"/>
                  <a:lumOff val="5000"/>
                </a:schemeClr>
              </a:solidFill>
            </a:rPr>
            <a:t>- Frequent cool showers and baths</a:t>
          </a:r>
        </a:p>
        <a:p>
          <a:r>
            <a:rPr lang="en-US" sz="1800" b="1" dirty="0">
              <a:solidFill>
                <a:schemeClr val="tx1">
                  <a:lumMod val="95000"/>
                  <a:lumOff val="5000"/>
                </a:schemeClr>
              </a:solidFill>
            </a:rPr>
            <a:t>- Soak feet and hands in cool water</a:t>
          </a:r>
        </a:p>
        <a:p>
          <a:r>
            <a:rPr lang="en-US" sz="1800" b="1" dirty="0">
              <a:solidFill>
                <a:schemeClr val="tx1">
                  <a:lumMod val="95000"/>
                  <a:lumOff val="5000"/>
                </a:schemeClr>
              </a:solidFill>
            </a:rPr>
            <a:t>- Use air conditioning, fans</a:t>
          </a:r>
        </a:p>
        <a:p>
          <a:r>
            <a:rPr lang="en-US" sz="1800" b="1" dirty="0">
              <a:solidFill>
                <a:schemeClr val="tx1">
                  <a:lumMod val="95000"/>
                  <a:lumOff val="5000"/>
                </a:schemeClr>
              </a:solidFill>
            </a:rPr>
            <a:t>- Reach out to others, stay connected</a:t>
          </a:r>
        </a:p>
      </dgm:t>
    </dgm:pt>
    <dgm:pt modelId="{1D5FB3C2-4B8C-4AC9-9293-A6CECC001D16}" type="parTrans" cxnId="{C55B2128-14D3-4D65-8857-9CF47A837E43}">
      <dgm:prSet/>
      <dgm:spPr/>
      <dgm:t>
        <a:bodyPr/>
        <a:lstStyle/>
        <a:p>
          <a:endParaRPr lang="en-US" sz="1800"/>
        </a:p>
      </dgm:t>
    </dgm:pt>
    <dgm:pt modelId="{B1261F3A-F0FE-49E9-8239-9FD35B495737}" type="sibTrans" cxnId="{C55B2128-14D3-4D65-8857-9CF47A837E43}">
      <dgm:prSet/>
      <dgm:spPr/>
      <dgm:t>
        <a:bodyPr/>
        <a:lstStyle/>
        <a:p>
          <a:endParaRPr lang="en-US" sz="1800"/>
        </a:p>
      </dgm:t>
    </dgm:pt>
    <dgm:pt modelId="{A39DE731-BE8F-4F66-952A-934C009283F7}">
      <dgm:prSet custT="1"/>
      <dgm:spPr/>
      <dgm:t>
        <a:bodyPr/>
        <a:lstStyle/>
        <a:p>
          <a:r>
            <a:rPr lang="en-US" sz="1800" b="1" dirty="0">
              <a:solidFill>
                <a:srgbClr val="008000"/>
              </a:solidFill>
            </a:rPr>
            <a:t>OUTSIDE:</a:t>
          </a:r>
        </a:p>
        <a:p>
          <a:r>
            <a:rPr lang="en-US" sz="1800" b="1" dirty="0">
              <a:solidFill>
                <a:srgbClr val="008000"/>
              </a:solidFill>
            </a:rPr>
            <a:t>- Dress in light and loose-fitting clothing,</a:t>
          </a:r>
        </a:p>
        <a:p>
          <a:r>
            <a:rPr lang="en-US" sz="1800" b="1" dirty="0">
              <a:solidFill>
                <a:srgbClr val="008000"/>
              </a:solidFill>
            </a:rPr>
            <a:t>- Wear a hat, drink lots of fluids (limit alcohol)</a:t>
          </a:r>
        </a:p>
        <a:p>
          <a:r>
            <a:rPr lang="en-US" sz="1800" b="1" dirty="0">
              <a:solidFill>
                <a:srgbClr val="008000"/>
              </a:solidFill>
            </a:rPr>
            <a:t>- Plant trees to shade house</a:t>
          </a:r>
        </a:p>
        <a:p>
          <a:r>
            <a:rPr lang="en-US" sz="1800" b="1" dirty="0">
              <a:solidFill>
                <a:srgbClr val="008000"/>
              </a:solidFill>
            </a:rPr>
            <a:t>- Look for places to cool (see map)</a:t>
          </a:r>
        </a:p>
        <a:p>
          <a:r>
            <a:rPr lang="en-US" sz="1800" b="1" dirty="0">
              <a:solidFill>
                <a:srgbClr val="008000"/>
              </a:solidFill>
            </a:rPr>
            <a:t>- Watch out for others who might be suffering</a:t>
          </a:r>
        </a:p>
      </dgm:t>
    </dgm:pt>
    <dgm:pt modelId="{8A276DDD-5303-419E-8C86-81AB841C74CA}" type="parTrans" cxnId="{C09536A0-A6C7-462D-B3A1-C720A126D306}">
      <dgm:prSet/>
      <dgm:spPr/>
      <dgm:t>
        <a:bodyPr/>
        <a:lstStyle/>
        <a:p>
          <a:endParaRPr lang="en-CA" sz="1800"/>
        </a:p>
      </dgm:t>
    </dgm:pt>
    <dgm:pt modelId="{909615FA-310E-4B5A-917F-88CFFC91B234}" type="sibTrans" cxnId="{C09536A0-A6C7-462D-B3A1-C720A126D306}">
      <dgm:prSet/>
      <dgm:spPr/>
      <dgm:t>
        <a:bodyPr/>
        <a:lstStyle/>
        <a:p>
          <a:endParaRPr lang="en-CA" sz="1800"/>
        </a:p>
      </dgm:t>
    </dgm:pt>
    <dgm:pt modelId="{F91E0172-4348-4F26-B077-26E71343F786}">
      <dgm:prSet custT="1"/>
      <dgm:spPr>
        <a:solidFill>
          <a:srgbClr val="E8BD42"/>
        </a:solidFill>
      </dgm:spPr>
      <dgm:t>
        <a:bodyPr/>
        <a:lstStyle/>
        <a:p>
          <a:r>
            <a:rPr lang="en-US" sz="2000" b="1" dirty="0">
              <a:solidFill>
                <a:srgbClr val="CC6600"/>
              </a:solidFill>
            </a:rPr>
            <a:t>RESOURCES:</a:t>
          </a:r>
        </a:p>
        <a:p>
          <a:r>
            <a:rPr lang="en-US" sz="2000" b="1" dirty="0">
              <a:solidFill>
                <a:srgbClr val="CC6600"/>
              </a:solidFill>
            </a:rPr>
            <a:t>- </a:t>
          </a:r>
          <a:r>
            <a:rPr lang="en-US" sz="2000" b="1" dirty="0">
              <a:solidFill>
                <a:srgbClr val="CC6600"/>
              </a:solidFill>
              <a:hlinkClick xmlns:r="http://schemas.openxmlformats.org/officeDocument/2006/relationships" r:id="rId1">
                <a:extLst>
                  <a:ext uri="{A12FA001-AC4F-418D-AE19-62706E023703}">
                    <ahyp:hlinkClr xmlns:ahyp="http://schemas.microsoft.com/office/drawing/2018/hyperlinkcolor" xmlns="" val="tx"/>
                  </a:ext>
                </a:extLst>
              </a:hlinkClick>
            </a:rPr>
            <a:t>Places to cool off in Ottawa Map</a:t>
          </a:r>
          <a:endParaRPr lang="en-US" sz="2000" b="1" dirty="0">
            <a:solidFill>
              <a:srgbClr val="CC6600"/>
            </a:solidFill>
          </a:endParaRPr>
        </a:p>
        <a:p>
          <a:r>
            <a:rPr lang="en-US" sz="2000" b="1" dirty="0">
              <a:solidFill>
                <a:srgbClr val="CC6600"/>
              </a:solidFill>
            </a:rPr>
            <a:t>- </a:t>
          </a:r>
          <a:r>
            <a:rPr lang="en-US" sz="2000" b="1" dirty="0">
              <a:solidFill>
                <a:srgbClr val="CC6600"/>
              </a:solidFill>
              <a:hlinkClick xmlns:r="http://schemas.openxmlformats.org/officeDocument/2006/relationships" r:id="rId1">
                <a:extLst>
                  <a:ext uri="{A12FA001-AC4F-418D-AE19-62706E023703}">
                    <ahyp:hlinkClr xmlns:ahyp="http://schemas.microsoft.com/office/drawing/2018/hyperlinkcolor" xmlns="" val="tx"/>
                  </a:ext>
                </a:extLst>
              </a:hlinkClick>
            </a:rPr>
            <a:t>Beat the heat webpage</a:t>
          </a:r>
          <a:endParaRPr lang="en-US" sz="2000" b="1" dirty="0">
            <a:solidFill>
              <a:srgbClr val="CC6600"/>
            </a:solidFill>
          </a:endParaRPr>
        </a:p>
        <a:p>
          <a:r>
            <a:rPr lang="en-US" sz="2000" b="1" dirty="0">
              <a:solidFill>
                <a:srgbClr val="CC6600"/>
              </a:solidFill>
            </a:rPr>
            <a:t>- </a:t>
          </a:r>
          <a:r>
            <a:rPr lang="en-US" sz="2000" b="1" dirty="0">
              <a:solidFill>
                <a:srgbClr val="CC6600"/>
              </a:solidFill>
              <a:hlinkClick xmlns:r="http://schemas.openxmlformats.org/officeDocument/2006/relationships" r:id="rId2">
                <a:extLst>
                  <a:ext uri="{A12FA001-AC4F-418D-AE19-62706E023703}">
                    <ahyp:hlinkClr xmlns:ahyp="http://schemas.microsoft.com/office/drawing/2018/hyperlinkcolor" xmlns="" val="tx"/>
                  </a:ext>
                </a:extLst>
              </a:hlinkClick>
            </a:rPr>
            <a:t>City of Ottawa Urban Heat Island Maps  </a:t>
          </a:r>
          <a:endParaRPr lang="en-US" sz="2000" b="1" dirty="0">
            <a:solidFill>
              <a:srgbClr val="CC6600"/>
            </a:solidFill>
          </a:endParaRPr>
        </a:p>
      </dgm:t>
    </dgm:pt>
    <dgm:pt modelId="{EB4BE717-6A3A-4F91-9026-0AB5FF439DDD}" type="sibTrans" cxnId="{2D8EDD41-E51B-4C42-A599-A8EBC00D4769}">
      <dgm:prSet/>
      <dgm:spPr/>
      <dgm:t>
        <a:bodyPr/>
        <a:lstStyle/>
        <a:p>
          <a:endParaRPr lang="en-US" sz="1800"/>
        </a:p>
      </dgm:t>
    </dgm:pt>
    <dgm:pt modelId="{19777444-88A7-468C-BAC5-726EB60D2E69}" type="parTrans" cxnId="{2D8EDD41-E51B-4C42-A599-A8EBC00D4769}">
      <dgm:prSet/>
      <dgm:spPr/>
      <dgm:t>
        <a:bodyPr/>
        <a:lstStyle/>
        <a:p>
          <a:endParaRPr lang="en-US" sz="1800"/>
        </a:p>
      </dgm:t>
    </dgm:pt>
    <dgm:pt modelId="{64441339-B630-408B-88C8-AC8B1FCB9324}" type="pres">
      <dgm:prSet presAssocID="{21FB7347-170B-4C1C-B577-D72729462E6D}" presName="linear" presStyleCnt="0">
        <dgm:presLayoutVars>
          <dgm:animLvl val="lvl"/>
          <dgm:resizeHandles val="exact"/>
        </dgm:presLayoutVars>
      </dgm:prSet>
      <dgm:spPr/>
      <dgm:t>
        <a:bodyPr/>
        <a:lstStyle/>
        <a:p>
          <a:endParaRPr lang="en-CA"/>
        </a:p>
      </dgm:t>
    </dgm:pt>
    <dgm:pt modelId="{3E1E0836-EBEF-481D-92AF-32E9C2A9B158}" type="pres">
      <dgm:prSet presAssocID="{79FC0004-362D-43DC-8425-31091661CDDC}" presName="parentText" presStyleLbl="node1" presStyleIdx="0" presStyleCnt="3" custLinFactY="-24747" custLinFactNeighborX="-7338" custLinFactNeighborY="-100000">
        <dgm:presLayoutVars>
          <dgm:chMax val="0"/>
          <dgm:bulletEnabled val="1"/>
        </dgm:presLayoutVars>
      </dgm:prSet>
      <dgm:spPr/>
      <dgm:t>
        <a:bodyPr/>
        <a:lstStyle/>
        <a:p>
          <a:endParaRPr lang="en-CA"/>
        </a:p>
      </dgm:t>
    </dgm:pt>
    <dgm:pt modelId="{852D6887-48AC-4708-B6DE-D5D01EEFF085}" type="pres">
      <dgm:prSet presAssocID="{B1261F3A-F0FE-49E9-8239-9FD35B495737}" presName="spacer" presStyleCnt="0"/>
      <dgm:spPr/>
    </dgm:pt>
    <dgm:pt modelId="{97929A6D-FE31-4EA2-9909-5BEF2E61E694}" type="pres">
      <dgm:prSet presAssocID="{A39DE731-BE8F-4F66-952A-934C009283F7}" presName="parentText" presStyleLbl="node1" presStyleIdx="1" presStyleCnt="3">
        <dgm:presLayoutVars>
          <dgm:chMax val="0"/>
          <dgm:bulletEnabled val="1"/>
        </dgm:presLayoutVars>
      </dgm:prSet>
      <dgm:spPr/>
      <dgm:t>
        <a:bodyPr/>
        <a:lstStyle/>
        <a:p>
          <a:endParaRPr lang="en-CA"/>
        </a:p>
      </dgm:t>
    </dgm:pt>
    <dgm:pt modelId="{5F1AFC5C-ABB9-423D-B2ED-6454877997B2}" type="pres">
      <dgm:prSet presAssocID="{909615FA-310E-4B5A-917F-88CFFC91B234}" presName="spacer" presStyleCnt="0"/>
      <dgm:spPr/>
    </dgm:pt>
    <dgm:pt modelId="{DF9EC8E1-4535-4349-9B28-BBA84E150A37}" type="pres">
      <dgm:prSet presAssocID="{F91E0172-4348-4F26-B077-26E71343F786}" presName="parentText" presStyleLbl="node1" presStyleIdx="2" presStyleCnt="3">
        <dgm:presLayoutVars>
          <dgm:chMax val="0"/>
          <dgm:bulletEnabled val="1"/>
        </dgm:presLayoutVars>
      </dgm:prSet>
      <dgm:spPr/>
      <dgm:t>
        <a:bodyPr/>
        <a:lstStyle/>
        <a:p>
          <a:endParaRPr lang="en-CA"/>
        </a:p>
      </dgm:t>
    </dgm:pt>
  </dgm:ptLst>
  <dgm:cxnLst>
    <dgm:cxn modelId="{2D8EDD41-E51B-4C42-A599-A8EBC00D4769}" srcId="{21FB7347-170B-4C1C-B577-D72729462E6D}" destId="{F91E0172-4348-4F26-B077-26E71343F786}" srcOrd="2" destOrd="0" parTransId="{19777444-88A7-468C-BAC5-726EB60D2E69}" sibTransId="{EB4BE717-6A3A-4F91-9026-0AB5FF439DDD}"/>
    <dgm:cxn modelId="{8796510B-D198-43E0-9106-E00BD242D933}" type="presOf" srcId="{21FB7347-170B-4C1C-B577-D72729462E6D}" destId="{64441339-B630-408B-88C8-AC8B1FCB9324}" srcOrd="0" destOrd="0" presId="urn:microsoft.com/office/officeart/2005/8/layout/vList2"/>
    <dgm:cxn modelId="{89EE0755-837B-4A25-B955-683F8E524077}" type="presOf" srcId="{79FC0004-362D-43DC-8425-31091661CDDC}" destId="{3E1E0836-EBEF-481D-92AF-32E9C2A9B158}" srcOrd="0" destOrd="0" presId="urn:microsoft.com/office/officeart/2005/8/layout/vList2"/>
    <dgm:cxn modelId="{07A52E15-EB66-4B5F-A7F5-11F09E57B54B}" type="presOf" srcId="{F91E0172-4348-4F26-B077-26E71343F786}" destId="{DF9EC8E1-4535-4349-9B28-BBA84E150A37}" srcOrd="0" destOrd="0" presId="urn:microsoft.com/office/officeart/2005/8/layout/vList2"/>
    <dgm:cxn modelId="{C09536A0-A6C7-462D-B3A1-C720A126D306}" srcId="{21FB7347-170B-4C1C-B577-D72729462E6D}" destId="{A39DE731-BE8F-4F66-952A-934C009283F7}" srcOrd="1" destOrd="0" parTransId="{8A276DDD-5303-419E-8C86-81AB841C74CA}" sibTransId="{909615FA-310E-4B5A-917F-88CFFC91B234}"/>
    <dgm:cxn modelId="{C55B2128-14D3-4D65-8857-9CF47A837E43}" srcId="{21FB7347-170B-4C1C-B577-D72729462E6D}" destId="{79FC0004-362D-43DC-8425-31091661CDDC}" srcOrd="0" destOrd="0" parTransId="{1D5FB3C2-4B8C-4AC9-9293-A6CECC001D16}" sibTransId="{B1261F3A-F0FE-49E9-8239-9FD35B495737}"/>
    <dgm:cxn modelId="{6BE12E4C-E0F2-450E-86A7-B1A483175F78}" type="presOf" srcId="{A39DE731-BE8F-4F66-952A-934C009283F7}" destId="{97929A6D-FE31-4EA2-9909-5BEF2E61E694}" srcOrd="0" destOrd="0" presId="urn:microsoft.com/office/officeart/2005/8/layout/vList2"/>
    <dgm:cxn modelId="{D78342D0-9F17-4BFD-A743-FD007B91A4DC}" type="presParOf" srcId="{64441339-B630-408B-88C8-AC8B1FCB9324}" destId="{3E1E0836-EBEF-481D-92AF-32E9C2A9B158}" srcOrd="0" destOrd="0" presId="urn:microsoft.com/office/officeart/2005/8/layout/vList2"/>
    <dgm:cxn modelId="{8C21769B-BAFD-4210-80EC-A3A2895198F8}" type="presParOf" srcId="{64441339-B630-408B-88C8-AC8B1FCB9324}" destId="{852D6887-48AC-4708-B6DE-D5D01EEFF085}" srcOrd="1" destOrd="0" presId="urn:microsoft.com/office/officeart/2005/8/layout/vList2"/>
    <dgm:cxn modelId="{4FA84E35-7731-45F1-8B8E-51D6D9A3F571}" type="presParOf" srcId="{64441339-B630-408B-88C8-AC8B1FCB9324}" destId="{97929A6D-FE31-4EA2-9909-5BEF2E61E694}" srcOrd="2" destOrd="0" presId="urn:microsoft.com/office/officeart/2005/8/layout/vList2"/>
    <dgm:cxn modelId="{F8FB53B5-A3B0-4E71-9256-5129F122B47C}" type="presParOf" srcId="{64441339-B630-408B-88C8-AC8B1FCB9324}" destId="{5F1AFC5C-ABB9-423D-B2ED-6454877997B2}" srcOrd="3" destOrd="0" presId="urn:microsoft.com/office/officeart/2005/8/layout/vList2"/>
    <dgm:cxn modelId="{637025C3-0C20-425C-AD19-32F9895BE55B}" type="presParOf" srcId="{64441339-B630-408B-88C8-AC8B1FCB9324}" destId="{DF9EC8E1-4535-4349-9B28-BBA84E150A37}"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71FC82-5274-44FC-B4B2-12EDF8076306}">
      <dsp:nvSpPr>
        <dsp:cNvPr id="0" name=""/>
        <dsp:cNvSpPr/>
      </dsp:nvSpPr>
      <dsp:spPr>
        <a:xfrm>
          <a:off x="0" y="87333"/>
          <a:ext cx="5509032" cy="874575"/>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t>Extreme heat</a:t>
          </a:r>
        </a:p>
      </dsp:txBody>
      <dsp:txXfrm>
        <a:off x="0" y="87333"/>
        <a:ext cx="5509032" cy="874575"/>
      </dsp:txXfrm>
    </dsp:sp>
    <dsp:sp modelId="{3AC99CFD-DD23-4AE0-8B1C-CF987355E129}">
      <dsp:nvSpPr>
        <dsp:cNvPr id="0" name=""/>
        <dsp:cNvSpPr/>
      </dsp:nvSpPr>
      <dsp:spPr>
        <a:xfrm>
          <a:off x="0" y="1028149"/>
          <a:ext cx="5509032" cy="874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t>Infectious diseases transmitted by insects, ticks, and rodents</a:t>
          </a:r>
        </a:p>
      </dsp:txBody>
      <dsp:txXfrm>
        <a:off x="0" y="1028149"/>
        <a:ext cx="5509032" cy="874575"/>
      </dsp:txXfrm>
    </dsp:sp>
    <dsp:sp modelId="{82E83DF7-41DA-44B6-9EAC-C211974ABE2B}">
      <dsp:nvSpPr>
        <dsp:cNvPr id="0" name=""/>
        <dsp:cNvSpPr/>
      </dsp:nvSpPr>
      <dsp:spPr>
        <a:xfrm>
          <a:off x="0" y="1968964"/>
          <a:ext cx="5509032" cy="874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a:t>Outdoor air quality (e.g., wildfire smoke)</a:t>
          </a:r>
        </a:p>
      </dsp:txBody>
      <dsp:txXfrm>
        <a:off x="0" y="1968964"/>
        <a:ext cx="5509032" cy="874575"/>
      </dsp:txXfrm>
    </dsp:sp>
    <dsp:sp modelId="{35E7B737-34FC-423F-A889-7CBF1CC9F8D7}">
      <dsp:nvSpPr>
        <dsp:cNvPr id="0" name=""/>
        <dsp:cNvSpPr/>
      </dsp:nvSpPr>
      <dsp:spPr>
        <a:xfrm>
          <a:off x="0" y="2909779"/>
          <a:ext cx="5509032" cy="874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CA" sz="2300" b="1" kern="1200"/>
            <a:t>Water and foodborne illnesses and diseases</a:t>
          </a:r>
        </a:p>
      </dsp:txBody>
      <dsp:txXfrm>
        <a:off x="0" y="2909779"/>
        <a:ext cx="5509032" cy="874575"/>
      </dsp:txXfrm>
    </dsp:sp>
    <dsp:sp modelId="{98E106D2-0C85-4FFB-9FF8-6334B125BAC5}">
      <dsp:nvSpPr>
        <dsp:cNvPr id="0" name=""/>
        <dsp:cNvSpPr/>
      </dsp:nvSpPr>
      <dsp:spPr>
        <a:xfrm>
          <a:off x="0" y="3850594"/>
          <a:ext cx="5509032" cy="874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t>Stratospheric ozone depletion</a:t>
          </a:r>
          <a:endParaRPr lang="en-CA" sz="2300" b="1" kern="1200" dirty="0"/>
        </a:p>
      </dsp:txBody>
      <dsp:txXfrm>
        <a:off x="0" y="3850594"/>
        <a:ext cx="5509032" cy="8745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1E0836-EBEF-481D-92AF-32E9C2A9B158}">
      <dsp:nvSpPr>
        <dsp:cNvPr id="0" name=""/>
        <dsp:cNvSpPr/>
      </dsp:nvSpPr>
      <dsp:spPr>
        <a:xfrm>
          <a:off x="0" y="0"/>
          <a:ext cx="5626977" cy="2042381"/>
        </a:xfrm>
        <a:prstGeom prst="roundRect">
          <a:avLst/>
        </a:prstGeom>
        <a:solidFill>
          <a:srgbClr val="00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solidFill>
                <a:schemeClr val="tx1">
                  <a:lumMod val="95000"/>
                  <a:lumOff val="5000"/>
                </a:schemeClr>
              </a:solidFill>
            </a:rPr>
            <a:t>INSIDE:</a:t>
          </a:r>
        </a:p>
        <a:p>
          <a:pPr lvl="0" algn="l" defTabSz="800100">
            <a:lnSpc>
              <a:spcPct val="90000"/>
            </a:lnSpc>
            <a:spcBef>
              <a:spcPct val="0"/>
            </a:spcBef>
            <a:spcAft>
              <a:spcPct val="35000"/>
            </a:spcAft>
          </a:pPr>
          <a:r>
            <a:rPr lang="en-US" sz="1800" b="1" kern="1200" dirty="0">
              <a:solidFill>
                <a:schemeClr val="tx1">
                  <a:lumMod val="95000"/>
                  <a:lumOff val="5000"/>
                </a:schemeClr>
              </a:solidFill>
            </a:rPr>
            <a:t>- Blackout curtains</a:t>
          </a:r>
        </a:p>
        <a:p>
          <a:pPr lvl="0" algn="l" defTabSz="800100">
            <a:lnSpc>
              <a:spcPct val="90000"/>
            </a:lnSpc>
            <a:spcBef>
              <a:spcPct val="0"/>
            </a:spcBef>
            <a:spcAft>
              <a:spcPct val="35000"/>
            </a:spcAft>
          </a:pPr>
          <a:r>
            <a:rPr lang="en-US" sz="1800" b="1" kern="1200" dirty="0">
              <a:solidFill>
                <a:schemeClr val="tx1">
                  <a:lumMod val="95000"/>
                  <a:lumOff val="5000"/>
                </a:schemeClr>
              </a:solidFill>
            </a:rPr>
            <a:t>- Frequent cool showers and baths</a:t>
          </a:r>
        </a:p>
        <a:p>
          <a:pPr lvl="0" algn="l" defTabSz="800100">
            <a:lnSpc>
              <a:spcPct val="90000"/>
            </a:lnSpc>
            <a:spcBef>
              <a:spcPct val="0"/>
            </a:spcBef>
            <a:spcAft>
              <a:spcPct val="35000"/>
            </a:spcAft>
          </a:pPr>
          <a:r>
            <a:rPr lang="en-US" sz="1800" b="1" kern="1200" dirty="0">
              <a:solidFill>
                <a:schemeClr val="tx1">
                  <a:lumMod val="95000"/>
                  <a:lumOff val="5000"/>
                </a:schemeClr>
              </a:solidFill>
            </a:rPr>
            <a:t>- Soak feet and hands in cool water</a:t>
          </a:r>
        </a:p>
        <a:p>
          <a:pPr lvl="0" algn="l" defTabSz="800100">
            <a:lnSpc>
              <a:spcPct val="90000"/>
            </a:lnSpc>
            <a:spcBef>
              <a:spcPct val="0"/>
            </a:spcBef>
            <a:spcAft>
              <a:spcPct val="35000"/>
            </a:spcAft>
          </a:pPr>
          <a:r>
            <a:rPr lang="en-US" sz="1800" b="1" kern="1200" dirty="0">
              <a:solidFill>
                <a:schemeClr val="tx1">
                  <a:lumMod val="95000"/>
                  <a:lumOff val="5000"/>
                </a:schemeClr>
              </a:solidFill>
            </a:rPr>
            <a:t>- Use air conditioning, fans</a:t>
          </a:r>
        </a:p>
        <a:p>
          <a:pPr lvl="0" algn="l" defTabSz="800100">
            <a:lnSpc>
              <a:spcPct val="90000"/>
            </a:lnSpc>
            <a:spcBef>
              <a:spcPct val="0"/>
            </a:spcBef>
            <a:spcAft>
              <a:spcPct val="35000"/>
            </a:spcAft>
          </a:pPr>
          <a:r>
            <a:rPr lang="en-US" sz="1800" b="1" kern="1200" dirty="0">
              <a:solidFill>
                <a:schemeClr val="tx1">
                  <a:lumMod val="95000"/>
                  <a:lumOff val="5000"/>
                </a:schemeClr>
              </a:solidFill>
            </a:rPr>
            <a:t>- Reach out to others, stay connected</a:t>
          </a:r>
        </a:p>
      </dsp:txBody>
      <dsp:txXfrm>
        <a:off x="0" y="0"/>
        <a:ext cx="5626977" cy="2042381"/>
      </dsp:txXfrm>
    </dsp:sp>
    <dsp:sp modelId="{97929A6D-FE31-4EA2-9909-5BEF2E61E694}">
      <dsp:nvSpPr>
        <dsp:cNvPr id="0" name=""/>
        <dsp:cNvSpPr/>
      </dsp:nvSpPr>
      <dsp:spPr>
        <a:xfrm>
          <a:off x="0" y="2056117"/>
          <a:ext cx="5626977" cy="2042381"/>
        </a:xfrm>
        <a:prstGeom prst="roundRect">
          <a:avLst/>
        </a:prstGeom>
        <a:solidFill>
          <a:schemeClr val="accent2">
            <a:hueOff val="-6599964"/>
            <a:satOff val="-30002"/>
            <a:lumOff val="25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solidFill>
                <a:srgbClr val="008000"/>
              </a:solidFill>
            </a:rPr>
            <a:t>OUTSIDE:</a:t>
          </a:r>
        </a:p>
        <a:p>
          <a:pPr lvl="0" algn="l" defTabSz="800100">
            <a:lnSpc>
              <a:spcPct val="90000"/>
            </a:lnSpc>
            <a:spcBef>
              <a:spcPct val="0"/>
            </a:spcBef>
            <a:spcAft>
              <a:spcPct val="35000"/>
            </a:spcAft>
          </a:pPr>
          <a:r>
            <a:rPr lang="en-US" sz="1800" b="1" kern="1200" dirty="0">
              <a:solidFill>
                <a:srgbClr val="008000"/>
              </a:solidFill>
            </a:rPr>
            <a:t>- Dress in light and loose-fitting clothing,</a:t>
          </a:r>
        </a:p>
        <a:p>
          <a:pPr lvl="0" algn="l" defTabSz="800100">
            <a:lnSpc>
              <a:spcPct val="90000"/>
            </a:lnSpc>
            <a:spcBef>
              <a:spcPct val="0"/>
            </a:spcBef>
            <a:spcAft>
              <a:spcPct val="35000"/>
            </a:spcAft>
          </a:pPr>
          <a:r>
            <a:rPr lang="en-US" sz="1800" b="1" kern="1200" dirty="0">
              <a:solidFill>
                <a:srgbClr val="008000"/>
              </a:solidFill>
            </a:rPr>
            <a:t>- Wear a hat, drink lots of fluids (limit alcohol)</a:t>
          </a:r>
        </a:p>
        <a:p>
          <a:pPr lvl="0" algn="l" defTabSz="800100">
            <a:lnSpc>
              <a:spcPct val="90000"/>
            </a:lnSpc>
            <a:spcBef>
              <a:spcPct val="0"/>
            </a:spcBef>
            <a:spcAft>
              <a:spcPct val="35000"/>
            </a:spcAft>
          </a:pPr>
          <a:r>
            <a:rPr lang="en-US" sz="1800" b="1" kern="1200" dirty="0">
              <a:solidFill>
                <a:srgbClr val="008000"/>
              </a:solidFill>
            </a:rPr>
            <a:t>- Plant trees to shade house</a:t>
          </a:r>
        </a:p>
        <a:p>
          <a:pPr lvl="0" algn="l" defTabSz="800100">
            <a:lnSpc>
              <a:spcPct val="90000"/>
            </a:lnSpc>
            <a:spcBef>
              <a:spcPct val="0"/>
            </a:spcBef>
            <a:spcAft>
              <a:spcPct val="35000"/>
            </a:spcAft>
          </a:pPr>
          <a:r>
            <a:rPr lang="en-US" sz="1800" b="1" kern="1200" dirty="0">
              <a:solidFill>
                <a:srgbClr val="008000"/>
              </a:solidFill>
            </a:rPr>
            <a:t>- Look for places to cool (see map)</a:t>
          </a:r>
        </a:p>
        <a:p>
          <a:pPr lvl="0" algn="l" defTabSz="800100">
            <a:lnSpc>
              <a:spcPct val="90000"/>
            </a:lnSpc>
            <a:spcBef>
              <a:spcPct val="0"/>
            </a:spcBef>
            <a:spcAft>
              <a:spcPct val="35000"/>
            </a:spcAft>
          </a:pPr>
          <a:r>
            <a:rPr lang="en-US" sz="1800" b="1" kern="1200" dirty="0">
              <a:solidFill>
                <a:srgbClr val="008000"/>
              </a:solidFill>
            </a:rPr>
            <a:t>- Watch out for others who might be suffering</a:t>
          </a:r>
        </a:p>
      </dsp:txBody>
      <dsp:txXfrm>
        <a:off x="0" y="2056117"/>
        <a:ext cx="5626977" cy="2042381"/>
      </dsp:txXfrm>
    </dsp:sp>
    <dsp:sp modelId="{DF9EC8E1-4535-4349-9B28-BBA84E150A37}">
      <dsp:nvSpPr>
        <dsp:cNvPr id="0" name=""/>
        <dsp:cNvSpPr/>
      </dsp:nvSpPr>
      <dsp:spPr>
        <a:xfrm>
          <a:off x="0" y="4111590"/>
          <a:ext cx="5626977" cy="2042381"/>
        </a:xfrm>
        <a:prstGeom prst="roundRect">
          <a:avLst/>
        </a:prstGeom>
        <a:solidFill>
          <a:srgbClr val="E8BD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solidFill>
                <a:srgbClr val="CC6600"/>
              </a:solidFill>
            </a:rPr>
            <a:t>RESOURCES:</a:t>
          </a:r>
        </a:p>
        <a:p>
          <a:pPr lvl="0" algn="l" defTabSz="889000">
            <a:lnSpc>
              <a:spcPct val="90000"/>
            </a:lnSpc>
            <a:spcBef>
              <a:spcPct val="0"/>
            </a:spcBef>
            <a:spcAft>
              <a:spcPct val="35000"/>
            </a:spcAft>
          </a:pPr>
          <a:r>
            <a:rPr lang="en-US" sz="2000" b="1" kern="1200" dirty="0">
              <a:solidFill>
                <a:srgbClr val="CC6600"/>
              </a:solidFill>
            </a:rPr>
            <a:t>- </a:t>
          </a:r>
          <a:r>
            <a:rPr lang="en-US" sz="2000" b="1" kern="1200" dirty="0">
              <a:solidFill>
                <a:srgbClr val="CC6600"/>
              </a:solidFill>
              <a:hlinkClick xmlns:r="http://schemas.openxmlformats.org/officeDocument/2006/relationships" r:id="rId1">
                <a:extLst>
                  <a:ext uri="{A12FA001-AC4F-418D-AE19-62706E023703}">
                    <ahyp:hlinkClr xmlns:ahyp="http://schemas.microsoft.com/office/drawing/2018/hyperlinkcolor" xmlns="" val="tx"/>
                  </a:ext>
                </a:extLst>
              </a:hlinkClick>
            </a:rPr>
            <a:t>Places to cool off in Ottawa Map</a:t>
          </a:r>
          <a:endParaRPr lang="en-US" sz="2000" b="1" kern="1200" dirty="0">
            <a:solidFill>
              <a:srgbClr val="CC6600"/>
            </a:solidFill>
          </a:endParaRPr>
        </a:p>
        <a:p>
          <a:pPr lvl="0" algn="l" defTabSz="889000">
            <a:lnSpc>
              <a:spcPct val="90000"/>
            </a:lnSpc>
            <a:spcBef>
              <a:spcPct val="0"/>
            </a:spcBef>
            <a:spcAft>
              <a:spcPct val="35000"/>
            </a:spcAft>
          </a:pPr>
          <a:r>
            <a:rPr lang="en-US" sz="2000" b="1" kern="1200" dirty="0">
              <a:solidFill>
                <a:srgbClr val="CC6600"/>
              </a:solidFill>
            </a:rPr>
            <a:t>- </a:t>
          </a:r>
          <a:r>
            <a:rPr lang="en-US" sz="2000" b="1" kern="1200" dirty="0">
              <a:solidFill>
                <a:srgbClr val="CC6600"/>
              </a:solidFill>
              <a:hlinkClick xmlns:r="http://schemas.openxmlformats.org/officeDocument/2006/relationships" r:id="rId1">
                <a:extLst>
                  <a:ext uri="{A12FA001-AC4F-418D-AE19-62706E023703}">
                    <ahyp:hlinkClr xmlns:ahyp="http://schemas.microsoft.com/office/drawing/2018/hyperlinkcolor" xmlns="" val="tx"/>
                  </a:ext>
                </a:extLst>
              </a:hlinkClick>
            </a:rPr>
            <a:t>Beat the heat webpage</a:t>
          </a:r>
          <a:endParaRPr lang="en-US" sz="2000" b="1" kern="1200" dirty="0">
            <a:solidFill>
              <a:srgbClr val="CC6600"/>
            </a:solidFill>
          </a:endParaRPr>
        </a:p>
        <a:p>
          <a:pPr lvl="0" algn="l" defTabSz="889000">
            <a:lnSpc>
              <a:spcPct val="90000"/>
            </a:lnSpc>
            <a:spcBef>
              <a:spcPct val="0"/>
            </a:spcBef>
            <a:spcAft>
              <a:spcPct val="35000"/>
            </a:spcAft>
          </a:pPr>
          <a:r>
            <a:rPr lang="en-US" sz="2000" b="1" kern="1200" dirty="0">
              <a:solidFill>
                <a:srgbClr val="CC6600"/>
              </a:solidFill>
            </a:rPr>
            <a:t>- </a:t>
          </a:r>
          <a:r>
            <a:rPr lang="en-US" sz="2000" b="1" kern="1200" dirty="0">
              <a:solidFill>
                <a:srgbClr val="CC6600"/>
              </a:solidFill>
              <a:hlinkClick xmlns:r="http://schemas.openxmlformats.org/officeDocument/2006/relationships" r:id="rId2">
                <a:extLst>
                  <a:ext uri="{A12FA001-AC4F-418D-AE19-62706E023703}">
                    <ahyp:hlinkClr xmlns:ahyp="http://schemas.microsoft.com/office/drawing/2018/hyperlinkcolor" xmlns="" val="tx"/>
                  </a:ext>
                </a:extLst>
              </a:hlinkClick>
            </a:rPr>
            <a:t>City of Ottawa Urban Heat Island Maps  </a:t>
          </a:r>
          <a:endParaRPr lang="en-US" sz="2000" b="1" kern="1200" dirty="0">
            <a:solidFill>
              <a:srgbClr val="CC6600"/>
            </a:solidFill>
          </a:endParaRPr>
        </a:p>
      </dsp:txBody>
      <dsp:txXfrm>
        <a:off x="0" y="4111590"/>
        <a:ext cx="5626977" cy="20423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xmlns="" id="{366814D8-DF2B-420E-A112-2F9E382D0A2B}"/>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9" tIns="46150" rIns="92299" bIns="46150" numCol="1" anchor="t" anchorCtr="0" compatLnSpc="1">
            <a:prstTxWarp prst="textNoShape">
              <a:avLst/>
            </a:prstTxWarp>
          </a:bodyPr>
          <a:lstStyle>
            <a:lvl1pPr algn="l" defTabSz="922338" eaLnBrk="0" hangingPunct="0">
              <a:defRPr sz="1200" i="0">
                <a:latin typeface="Times New Roman" charset="0"/>
              </a:defRPr>
            </a:lvl1pPr>
          </a:lstStyle>
          <a:p>
            <a:pPr>
              <a:defRPr/>
            </a:pPr>
            <a:endParaRPr lang="en-US"/>
          </a:p>
        </p:txBody>
      </p:sp>
      <p:sp>
        <p:nvSpPr>
          <p:cNvPr id="121859" name="Rectangle 3">
            <a:extLst>
              <a:ext uri="{FF2B5EF4-FFF2-40B4-BE49-F238E27FC236}">
                <a16:creationId xmlns:a16="http://schemas.microsoft.com/office/drawing/2014/main" xmlns="" id="{AD9DD7DD-A947-49C2-8505-AFB827850CA9}"/>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299" tIns="46150" rIns="92299" bIns="46150" numCol="1" anchor="t" anchorCtr="0" compatLnSpc="1">
            <a:prstTxWarp prst="textNoShape">
              <a:avLst/>
            </a:prstTxWarp>
          </a:bodyPr>
          <a:lstStyle>
            <a:lvl1pPr algn="r" defTabSz="922338" eaLnBrk="0" hangingPunct="0">
              <a:defRPr sz="1200" i="0">
                <a:latin typeface="Times New Roman" charset="0"/>
              </a:defRPr>
            </a:lvl1pPr>
          </a:lstStyle>
          <a:p>
            <a:pPr>
              <a:defRPr/>
            </a:pPr>
            <a:endParaRPr lang="en-US"/>
          </a:p>
        </p:txBody>
      </p:sp>
      <p:sp>
        <p:nvSpPr>
          <p:cNvPr id="121860" name="Rectangle 4">
            <a:extLst>
              <a:ext uri="{FF2B5EF4-FFF2-40B4-BE49-F238E27FC236}">
                <a16:creationId xmlns:a16="http://schemas.microsoft.com/office/drawing/2014/main" xmlns="" id="{7B41923B-BF26-4EDA-80B2-D9C7BA465859}"/>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299" tIns="46150" rIns="92299" bIns="46150" numCol="1" anchor="b" anchorCtr="0" compatLnSpc="1">
            <a:prstTxWarp prst="textNoShape">
              <a:avLst/>
            </a:prstTxWarp>
          </a:bodyPr>
          <a:lstStyle>
            <a:lvl1pPr algn="l" defTabSz="922338" eaLnBrk="0" hangingPunct="0">
              <a:defRPr sz="1200" i="0">
                <a:latin typeface="Times New Roman" charset="0"/>
              </a:defRPr>
            </a:lvl1pPr>
          </a:lstStyle>
          <a:p>
            <a:pPr>
              <a:defRPr/>
            </a:pPr>
            <a:endParaRPr lang="en-US"/>
          </a:p>
        </p:txBody>
      </p:sp>
      <p:sp>
        <p:nvSpPr>
          <p:cNvPr id="121861" name="Rectangle 5">
            <a:extLst>
              <a:ext uri="{FF2B5EF4-FFF2-40B4-BE49-F238E27FC236}">
                <a16:creationId xmlns:a16="http://schemas.microsoft.com/office/drawing/2014/main" xmlns="" id="{8EFB3544-B1C8-439D-A207-90BC88726128}"/>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299" tIns="46150" rIns="92299" bIns="46150" numCol="1" anchor="b" anchorCtr="0" compatLnSpc="1">
            <a:prstTxWarp prst="textNoShape">
              <a:avLst/>
            </a:prstTxWarp>
          </a:bodyPr>
          <a:lstStyle>
            <a:lvl1pPr algn="r" defTabSz="922338" eaLnBrk="0" hangingPunct="0">
              <a:defRPr sz="1200" i="0"/>
            </a:lvl1pPr>
          </a:lstStyle>
          <a:p>
            <a:pPr>
              <a:defRPr/>
            </a:pPr>
            <a:fld id="{5EF0D8C3-24F4-46EA-A894-1B3D95C1FFED}" type="slidenum">
              <a:rPr lang="en-US" altLang="en-US"/>
              <a:pPr>
                <a:defRPr/>
              </a:pPr>
              <a:t>‹#›</a:t>
            </a:fld>
            <a:endParaRPr lang="en-US" alt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2FBFF5C8-4F02-4546-906A-F78FE605685F}"/>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9" tIns="46150" rIns="92299" bIns="46150" numCol="1" anchor="t" anchorCtr="0" compatLnSpc="1">
            <a:prstTxWarp prst="textNoShape">
              <a:avLst/>
            </a:prstTxWarp>
          </a:bodyPr>
          <a:lstStyle>
            <a:lvl1pPr algn="l" defTabSz="922338" eaLnBrk="0" hangingPunct="0">
              <a:defRPr sz="1200" i="0">
                <a:latin typeface="Times" pitchFamily="2" charset="0"/>
              </a:defRPr>
            </a:lvl1pPr>
          </a:lstStyle>
          <a:p>
            <a:pPr>
              <a:defRPr/>
            </a:pPr>
            <a:endParaRPr lang="en-US"/>
          </a:p>
        </p:txBody>
      </p:sp>
      <p:sp>
        <p:nvSpPr>
          <p:cNvPr id="47107" name="Rectangle 3">
            <a:extLst>
              <a:ext uri="{FF2B5EF4-FFF2-40B4-BE49-F238E27FC236}">
                <a16:creationId xmlns:a16="http://schemas.microsoft.com/office/drawing/2014/main" xmlns="" id="{9452DDCB-326B-4F6C-A27A-FC02325F891E}"/>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299" tIns="46150" rIns="92299" bIns="46150" numCol="1" anchor="t" anchorCtr="0" compatLnSpc="1">
            <a:prstTxWarp prst="textNoShape">
              <a:avLst/>
            </a:prstTxWarp>
          </a:bodyPr>
          <a:lstStyle>
            <a:lvl1pPr algn="r" defTabSz="922338" eaLnBrk="0" hangingPunct="0">
              <a:defRPr sz="1200" i="0">
                <a:latin typeface="Times" pitchFamily="2" charset="0"/>
              </a:defRPr>
            </a:lvl1pPr>
          </a:lstStyle>
          <a:p>
            <a:pPr>
              <a:defRPr/>
            </a:pPr>
            <a:endParaRPr lang="en-US"/>
          </a:p>
        </p:txBody>
      </p:sp>
      <p:sp>
        <p:nvSpPr>
          <p:cNvPr id="13316" name="Rectangle 4">
            <a:extLst>
              <a:ext uri="{FF2B5EF4-FFF2-40B4-BE49-F238E27FC236}">
                <a16:creationId xmlns:a16="http://schemas.microsoft.com/office/drawing/2014/main" xmlns="" id="{0627C133-FC82-468B-ABDF-1ABC62293AD4}"/>
              </a:ext>
            </a:extLst>
          </p:cNvPr>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9" name="Rectangle 5">
            <a:extLst>
              <a:ext uri="{FF2B5EF4-FFF2-40B4-BE49-F238E27FC236}">
                <a16:creationId xmlns:a16="http://schemas.microsoft.com/office/drawing/2014/main" xmlns="" id="{1F760961-4A31-4E0A-B670-DADF8FA05E29}"/>
              </a:ext>
            </a:extLst>
          </p:cNvPr>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299" tIns="46150" rIns="92299" bIns="461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a:extLst>
              <a:ext uri="{FF2B5EF4-FFF2-40B4-BE49-F238E27FC236}">
                <a16:creationId xmlns:a16="http://schemas.microsoft.com/office/drawing/2014/main" xmlns="" id="{6B2A4F54-CC51-49F8-B520-EB2871919762}"/>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299" tIns="46150" rIns="92299" bIns="46150" numCol="1" anchor="b" anchorCtr="0" compatLnSpc="1">
            <a:prstTxWarp prst="textNoShape">
              <a:avLst/>
            </a:prstTxWarp>
          </a:bodyPr>
          <a:lstStyle>
            <a:lvl1pPr algn="l" defTabSz="922338" eaLnBrk="0" hangingPunct="0">
              <a:defRPr sz="1200" i="0">
                <a:latin typeface="Times" pitchFamily="2" charset="0"/>
              </a:defRPr>
            </a:lvl1pPr>
          </a:lstStyle>
          <a:p>
            <a:pPr>
              <a:defRPr/>
            </a:pPr>
            <a:endParaRPr lang="en-US"/>
          </a:p>
        </p:txBody>
      </p:sp>
      <p:sp>
        <p:nvSpPr>
          <p:cNvPr id="47111" name="Rectangle 7">
            <a:extLst>
              <a:ext uri="{FF2B5EF4-FFF2-40B4-BE49-F238E27FC236}">
                <a16:creationId xmlns:a16="http://schemas.microsoft.com/office/drawing/2014/main" xmlns="" id="{8E47EB74-755A-42D5-BC40-BE68B4E5AEF3}"/>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299" tIns="46150" rIns="92299" bIns="46150" numCol="1" anchor="b" anchorCtr="0" compatLnSpc="1">
            <a:prstTxWarp prst="textNoShape">
              <a:avLst/>
            </a:prstTxWarp>
          </a:bodyPr>
          <a:lstStyle>
            <a:lvl1pPr algn="r" defTabSz="922338" eaLnBrk="0" hangingPunct="0">
              <a:defRPr sz="1200" i="0">
                <a:latin typeface="Times" pitchFamily="2" charset="0"/>
              </a:defRPr>
            </a:lvl1pPr>
          </a:lstStyle>
          <a:p>
            <a:pPr>
              <a:defRPr/>
            </a:pPr>
            <a:fld id="{EE7AE648-928B-4D45-BFF7-494B7A8EB2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lancet.com/journals/lancet/article/PIIS0140-6736(22)01540-9/fulltext?dgcid=raven_jbs_etoc_emai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nada.ca/content/dam/phac-aspc/documents/corporate/publications/chief-public-health-officer-reports-state-public-health-canada/state-public-health-canada-2022/report-rapport/report.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xmlns="" id="{3B0FA47B-3DF0-407E-826B-A992613037B5}"/>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a:spcBef>
                <a:spcPct val="30000"/>
              </a:spcBef>
              <a:defRPr sz="1200">
                <a:solidFill>
                  <a:schemeClr val="tx1"/>
                </a:solidFill>
                <a:latin typeface="Times" pitchFamily="2" charset="0"/>
              </a:defRPr>
            </a:lvl1pPr>
            <a:lvl2pPr marL="742950" indent="-285750" defTabSz="922338">
              <a:spcBef>
                <a:spcPct val="30000"/>
              </a:spcBef>
              <a:defRPr sz="1200">
                <a:solidFill>
                  <a:schemeClr val="tx1"/>
                </a:solidFill>
                <a:latin typeface="Times" pitchFamily="2" charset="0"/>
              </a:defRPr>
            </a:lvl2pPr>
            <a:lvl3pPr marL="1143000" indent="-228600" defTabSz="922338">
              <a:spcBef>
                <a:spcPct val="30000"/>
              </a:spcBef>
              <a:defRPr sz="1200">
                <a:solidFill>
                  <a:schemeClr val="tx1"/>
                </a:solidFill>
                <a:latin typeface="Times" pitchFamily="2" charset="0"/>
              </a:defRPr>
            </a:lvl3pPr>
            <a:lvl4pPr marL="1600200" indent="-228600" defTabSz="922338">
              <a:spcBef>
                <a:spcPct val="30000"/>
              </a:spcBef>
              <a:defRPr sz="1200">
                <a:solidFill>
                  <a:schemeClr val="tx1"/>
                </a:solidFill>
                <a:latin typeface="Times" pitchFamily="2" charset="0"/>
              </a:defRPr>
            </a:lvl4pPr>
            <a:lvl5pPr marL="2057400" indent="-228600" defTabSz="922338">
              <a:spcBef>
                <a:spcPct val="30000"/>
              </a:spcBef>
              <a:defRPr sz="1200">
                <a:solidFill>
                  <a:schemeClr val="tx1"/>
                </a:solidFill>
                <a:latin typeface="Times" pitchFamily="2" charset="0"/>
              </a:defRPr>
            </a:lvl5pPr>
            <a:lvl6pPr marL="2514600" indent="-228600" defTabSz="922338" eaLnBrk="0" fontAlgn="base" hangingPunct="0">
              <a:spcBef>
                <a:spcPct val="30000"/>
              </a:spcBef>
              <a:spcAft>
                <a:spcPct val="0"/>
              </a:spcAft>
              <a:defRPr sz="1200">
                <a:solidFill>
                  <a:schemeClr val="tx1"/>
                </a:solidFill>
                <a:latin typeface="Times" pitchFamily="2" charset="0"/>
              </a:defRPr>
            </a:lvl6pPr>
            <a:lvl7pPr marL="2971800" indent="-228600" defTabSz="922338" eaLnBrk="0" fontAlgn="base" hangingPunct="0">
              <a:spcBef>
                <a:spcPct val="30000"/>
              </a:spcBef>
              <a:spcAft>
                <a:spcPct val="0"/>
              </a:spcAft>
              <a:defRPr sz="1200">
                <a:solidFill>
                  <a:schemeClr val="tx1"/>
                </a:solidFill>
                <a:latin typeface="Times" pitchFamily="2" charset="0"/>
              </a:defRPr>
            </a:lvl7pPr>
            <a:lvl8pPr marL="3429000" indent="-228600" defTabSz="922338" eaLnBrk="0" fontAlgn="base" hangingPunct="0">
              <a:spcBef>
                <a:spcPct val="30000"/>
              </a:spcBef>
              <a:spcAft>
                <a:spcPct val="0"/>
              </a:spcAft>
              <a:defRPr sz="1200">
                <a:solidFill>
                  <a:schemeClr val="tx1"/>
                </a:solidFill>
                <a:latin typeface="Times" pitchFamily="2" charset="0"/>
              </a:defRPr>
            </a:lvl8pPr>
            <a:lvl9pPr marL="3886200" indent="-228600" defTabSz="922338" eaLnBrk="0" fontAlgn="base" hangingPunct="0">
              <a:spcBef>
                <a:spcPct val="30000"/>
              </a:spcBef>
              <a:spcAft>
                <a:spcPct val="0"/>
              </a:spcAft>
              <a:defRPr sz="1200">
                <a:solidFill>
                  <a:schemeClr val="tx1"/>
                </a:solidFill>
                <a:latin typeface="Times" pitchFamily="2" charset="0"/>
              </a:defRPr>
            </a:lvl9pPr>
          </a:lstStyle>
          <a:p>
            <a:pPr>
              <a:spcBef>
                <a:spcPct val="0"/>
              </a:spcBef>
            </a:pPr>
            <a:fld id="{6B1D068C-FB97-43D6-8F62-8B2CD20B5EEE}" type="slidenum">
              <a:rPr lang="en-US" altLang="en-US" smtClean="0"/>
              <a:pPr>
                <a:spcBef>
                  <a:spcPct val="0"/>
                </a:spcBef>
              </a:pPr>
              <a:t>1</a:t>
            </a:fld>
            <a:endParaRPr lang="en-US" altLang="en-US"/>
          </a:p>
        </p:txBody>
      </p:sp>
      <p:sp>
        <p:nvSpPr>
          <p:cNvPr id="16387" name="Rectangle 2">
            <a:extLst>
              <a:ext uri="{FF2B5EF4-FFF2-40B4-BE49-F238E27FC236}">
                <a16:creationId xmlns:a16="http://schemas.microsoft.com/office/drawing/2014/main" xmlns="" id="{BFE5FF2A-B9D2-491F-B4D1-5107D0E9DECA}"/>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xmlns="" id="{E762C3BB-F327-4ACF-BF0E-689F415BB9B1}"/>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CA" altLang="en-US" dirty="0"/>
              <a:t>Thank you for the introduction. I’m delighted to be here tonight to talk about the health connection to climate change.</a:t>
            </a:r>
          </a:p>
          <a:p>
            <a:endParaRPr lang="en-CA" altLang="en-US" dirty="0"/>
          </a:p>
          <a:p>
            <a:r>
              <a:rPr lang="en-CA" altLang="en-US" dirty="0"/>
              <a:t>Ottawa public health has been collaborating closely with the City of Ottawa’s Climate Resiliency Unit and the Planning, Real Estate, and Economic Development department on higher level policies like the Climate Resiliency Strategy, Climate Change Master Plan, and the Climate Risk Vulnerability Assessment. I am co-located with the climate group and we are thus sharing and growing our knowledge. Cross-fertilizing LOL</a:t>
            </a:r>
          </a:p>
          <a:p>
            <a:endParaRPr lang="en-CA"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public health and climate risks in Ontario that many agencies agreed upon for our province are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Extreme heat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Vector Borne diseases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Outdoor Air quality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Water and foodborne illnesses and diseases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Stratospheric ozone depletion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City of Ottawa Climate Risk and Vulnerability Assessment (2021-22) resulted in 40 risks. OPH and the City will work to better understand our communities’ vulnerability to these risks and adaptation strategies to improve their resiliency.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Extreme heat is one of these and this is my focus tonight with you.</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5"/>
          </p:nvPr>
        </p:nvSpPr>
        <p:spPr/>
        <p:txBody>
          <a:bodyPr/>
          <a:lstStyle/>
          <a:p>
            <a:fld id="{BF09FDEC-DF9A-4F0D-A416-783F309FBF9D}" type="slidenum">
              <a:rPr lang="en-CA" smtClean="0"/>
              <a:pPr/>
              <a:t>2</a:t>
            </a:fld>
            <a:endParaRPr lang="en-CA"/>
          </a:p>
        </p:txBody>
      </p:sp>
    </p:spTree>
    <p:extLst>
      <p:ext uri="{BB962C8B-B14F-4D97-AF65-F5344CB8AC3E}">
        <p14:creationId xmlns:p14="http://schemas.microsoft.com/office/powerpoint/2010/main" xmlns="" val="46118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are all at risk from extreme heat. There are others who are even more at risk. This slide shows you a list of who is most vulnerable to extreme heat.</a:t>
            </a:r>
          </a:p>
          <a:p>
            <a:endParaRPr lang="en-CA" dirty="0"/>
          </a:p>
          <a:p>
            <a:r>
              <a:rPr lang="en-CA" dirty="0"/>
              <a:t>These include infants, young children, older adults, recent immigrants and tourists, pregnant people, the those that are socially isolated, those with chronic and mental illnesses, have physical impairment, those without AC or don’t use it, people working outdoors, those physically active outdoors.</a:t>
            </a:r>
          </a:p>
          <a:p>
            <a:endParaRPr lang="en-CA" dirty="0"/>
          </a:p>
          <a:p>
            <a:endParaRPr lang="en-CA" dirty="0"/>
          </a:p>
        </p:txBody>
      </p:sp>
      <p:sp>
        <p:nvSpPr>
          <p:cNvPr id="4" name="Slide Number Placeholder 3"/>
          <p:cNvSpPr>
            <a:spLocks noGrp="1"/>
          </p:cNvSpPr>
          <p:nvPr>
            <p:ph type="sldNum" sz="quarter" idx="5"/>
          </p:nvPr>
        </p:nvSpPr>
        <p:spPr/>
        <p:txBody>
          <a:bodyPr/>
          <a:lstStyle/>
          <a:p>
            <a:pPr>
              <a:defRPr/>
            </a:pPr>
            <a:fld id="{EE7AE648-928B-4D45-BFF7-494B7A8EB2BF}" type="slidenum">
              <a:rPr lang="en-US" altLang="en-US" smtClean="0"/>
              <a:pPr>
                <a:defRPr/>
              </a:pPr>
              <a:t>3</a:t>
            </a:fld>
            <a:endParaRPr lang="en-US" altLang="en-US"/>
          </a:p>
        </p:txBody>
      </p:sp>
    </p:spTree>
    <p:extLst>
      <p:ext uri="{BB962C8B-B14F-4D97-AF65-F5344CB8AC3E}">
        <p14:creationId xmlns:p14="http://schemas.microsoft.com/office/powerpoint/2010/main" xmlns="" val="17964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05050"/>
                </a:solidFill>
                <a:effectLst/>
                <a:latin typeface="Source Sans Pro" panose="020B0503030403020204" pitchFamily="34" charset="0"/>
              </a:rPr>
              <a:t>Notable adverse health impacts associated with extreme heat range depending on your pre-existing conditions, what medications you take, what activity you are doing, etc.</a:t>
            </a:r>
          </a:p>
          <a:p>
            <a:pPr algn="l"/>
            <a:endParaRPr lang="en-US" b="0" i="0" dirty="0">
              <a:solidFill>
                <a:srgbClr val="505050"/>
              </a:solidFill>
              <a:effectLst/>
              <a:latin typeface="Source Sans Pro" panose="020B0503030403020204" pitchFamily="34" charset="0"/>
            </a:endParaRPr>
          </a:p>
          <a:p>
            <a:pPr algn="l"/>
            <a:r>
              <a:rPr lang="en-US" b="0" i="0" dirty="0">
                <a:solidFill>
                  <a:srgbClr val="505050"/>
                </a:solidFill>
                <a:effectLst/>
                <a:latin typeface="Source Sans Pro" panose="020B0503030403020204" pitchFamily="34" charset="0"/>
              </a:rPr>
              <a:t>Exposure to extreme heat is associated with acute kidney injury, heatstroke, dehydration, heat exhaustion, adverse pregnancy outcomes, worsened sleep patterns,</a:t>
            </a:r>
            <a:r>
              <a:rPr lang="en-US" b="0" i="0" u="none" strike="noStrike" baseline="30000" dirty="0">
                <a:solidFill>
                  <a:srgbClr val="00549E"/>
                </a:solidFill>
                <a:effectLst/>
                <a:latin typeface="Source Sans Pro" panose="020B0503030403020204" pitchFamily="34" charset="0"/>
              </a:rPr>
              <a:t> </a:t>
            </a:r>
            <a:r>
              <a:rPr lang="en-US" b="0" i="0" dirty="0">
                <a:solidFill>
                  <a:srgbClr val="505050"/>
                </a:solidFill>
                <a:effectLst/>
                <a:latin typeface="Source Sans Pro" panose="020B0503030403020204" pitchFamily="34" charset="0"/>
              </a:rPr>
              <a:t> impacts on mental health, worsening of underlying cardiovascular and respiratory disease, and increases in non-accidental and injury-related deaths.</a:t>
            </a:r>
            <a:r>
              <a:rPr lang="en-US" b="0" i="0" u="none" strike="noStrike" baseline="30000" dirty="0">
                <a:solidFill>
                  <a:srgbClr val="00549E"/>
                </a:solidFill>
                <a:effectLst/>
                <a:latin typeface="Source Sans Pro" panose="020B0503030403020204" pitchFamily="34" charset="0"/>
                <a:hlinkClick r:id="rId3"/>
              </a:rPr>
              <a:t> </a:t>
            </a:r>
            <a:endParaRPr lang="en-US" b="0" i="0" u="none" strike="noStrike" baseline="30000" dirty="0">
              <a:solidFill>
                <a:srgbClr val="00549E"/>
              </a:solidFill>
              <a:effectLst/>
              <a:latin typeface="Source Sans Pro" panose="020B0503030403020204" pitchFamily="34" charset="0"/>
            </a:endParaRPr>
          </a:p>
          <a:p>
            <a:pPr algn="l"/>
            <a:endParaRPr lang="en-US" b="0" i="0" u="none" strike="noStrike" baseline="30000" dirty="0">
              <a:solidFill>
                <a:srgbClr val="00549E"/>
              </a:solidFill>
              <a:effectLst/>
              <a:latin typeface="Source Sans Pro" panose="020B0503030403020204" pitchFamily="34" charset="0"/>
            </a:endParaRPr>
          </a:p>
          <a:p>
            <a:pPr algn="l"/>
            <a:r>
              <a:rPr lang="en-US" b="0" i="0" dirty="0">
                <a:solidFill>
                  <a:srgbClr val="505050"/>
                </a:solidFill>
                <a:effectLst/>
                <a:latin typeface="Source Sans Pro" panose="020B0503030403020204" pitchFamily="34" charset="0"/>
              </a:rPr>
              <a:t>Exposure to extreme heat also affects health indirectly by restricting people's capacity to work and exercise.  </a:t>
            </a:r>
          </a:p>
          <a:p>
            <a:pPr algn="l"/>
            <a:endParaRPr lang="en-US" b="0" i="0" dirty="0">
              <a:solidFill>
                <a:srgbClr val="505050"/>
              </a:solidFill>
              <a:effectLst/>
              <a:latin typeface="Source Sans Pro" panose="020B0503030403020204" pitchFamily="34" charset="0"/>
            </a:endParaRPr>
          </a:p>
          <a:p>
            <a:pPr algn="l"/>
            <a:r>
              <a:rPr lang="en-US" b="0" i="0" dirty="0">
                <a:solidFill>
                  <a:srgbClr val="505050"/>
                </a:solidFill>
                <a:effectLst/>
                <a:latin typeface="Source Sans Pro" panose="020B0503030403020204" pitchFamily="34" charset="0"/>
              </a:rPr>
              <a:t>Source: </a:t>
            </a:r>
            <a:r>
              <a:rPr lang="en-US" dirty="0">
                <a:solidFill>
                  <a:schemeClr val="accent4">
                    <a:lumMod val="85000"/>
                    <a:lumOff val="15000"/>
                  </a:schemeClr>
                </a:solidFill>
                <a:hlinkClick r:id="rId3">
                  <a:extLst>
                    <a:ext uri="{A12FA001-AC4F-418D-AE19-62706E023703}">
                      <ahyp:hlinkClr xmlns:ahyp="http://schemas.microsoft.com/office/drawing/2018/hyperlinkcolor" xmlns="" val="tx"/>
                    </a:ext>
                  </a:extLst>
                </a:hlinkClick>
              </a:rPr>
              <a:t>The 2022 report of the Lancet Countdown on health and climate change: health at the mercy of fossil fuels - The Lancet</a:t>
            </a:r>
            <a:endParaRPr lang="en-US" b="0" i="0" dirty="0">
              <a:solidFill>
                <a:schemeClr val="accent4">
                  <a:lumMod val="85000"/>
                  <a:lumOff val="15000"/>
                </a:schemeClr>
              </a:solidFill>
              <a:effectLst/>
              <a:latin typeface="Source Sans Pro" panose="020B0503030403020204" pitchFamily="34" charset="0"/>
            </a:endParaRPr>
          </a:p>
          <a:p>
            <a:pPr algn="l"/>
            <a:endParaRPr lang="en-US" b="0" i="0" dirty="0">
              <a:solidFill>
                <a:srgbClr val="505050"/>
              </a:solidFill>
              <a:effectLst/>
              <a:latin typeface="Source Sans Pro" panose="020B0503030403020204" pitchFamily="34" charset="0"/>
            </a:endParaRPr>
          </a:p>
          <a:p>
            <a:endParaRPr lang="en-CA" dirty="0"/>
          </a:p>
        </p:txBody>
      </p:sp>
      <p:sp>
        <p:nvSpPr>
          <p:cNvPr id="4" name="Slide Number Placeholder 3"/>
          <p:cNvSpPr>
            <a:spLocks noGrp="1"/>
          </p:cNvSpPr>
          <p:nvPr>
            <p:ph type="sldNum" sz="quarter" idx="5"/>
          </p:nvPr>
        </p:nvSpPr>
        <p:spPr/>
        <p:txBody>
          <a:bodyPr/>
          <a:lstStyle/>
          <a:p>
            <a:fld id="{BF09FDEC-DF9A-4F0D-A416-783F309FBF9D}" type="slidenum">
              <a:rPr lang="en-CA" smtClean="0"/>
              <a:pPr/>
              <a:t>4</a:t>
            </a:fld>
            <a:endParaRPr lang="en-CA"/>
          </a:p>
        </p:txBody>
      </p:sp>
    </p:spTree>
    <p:extLst>
      <p:ext uri="{BB962C8B-B14F-4D97-AF65-F5344CB8AC3E}">
        <p14:creationId xmlns:p14="http://schemas.microsoft.com/office/powerpoint/2010/main" xmlns="" val="190635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all lived through extreme heat in Ottawa. Climate projections for Ottawa say we should expect 4 times as many extreme heat days. So roughly 43 days by 2050.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think about extreme heat, I look to last year, to the Heat Dome that established itself over BC (June 25–July 1, 2021). The BC Coroners published a report on Heat Dome deaths.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was unprecedented with temperatures over 40oC in many parts of the province. Overnight temperatures were also uncharacteristically high, they cooled a bit, but the insides remained hot at over 26oC. Without air conditioning, indoor temperatures remained hazardous throughout this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resulted in 619 deaths where most of the deceased were older adults (67%) with compromised health due to multiple chronic diseases and who lived alone. 98% of deaths occurred indoors and more than half (56%) lived alone. 7% had 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Heat-related deaths were higher among persons on specific chronic diseases (schizophrenia, substance use disorder, epilepsy, chronic obstructive pulmonary disease, depression, asthma, mood and anxiety disorders, and diabetes)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n-US" dirty="0"/>
              <a:t>Not all people experienced the same degree of heat health risks during the extreme heat event. The elderly, persons with chronic health conditions, persons living alone, those with no access to cooling, and those in particular geographic areas were more impacted by the heat. </a:t>
            </a:r>
            <a:r>
              <a:rPr lang="en-US" b="1" dirty="0"/>
              <a:t>The report highlighted how wider public awareness is needed about heat and targeting community training on how to recognize heat concerns is needed.</a:t>
            </a:r>
          </a:p>
          <a:p>
            <a:r>
              <a:rPr lang="en-US" dirty="0"/>
              <a:t>Ensuring people have a way of staying cool either inside their residence or elsewhere (i.e., a cooling </a:t>
            </a:r>
            <a:r>
              <a:rPr lang="en-US" dirty="0" err="1"/>
              <a:t>centre</a:t>
            </a:r>
            <a:r>
              <a:rPr lang="en-US" dirty="0"/>
              <a:t>, air conditioned lobby, etc.); and conducting heat-informed checks on older adults, persons with health conditions, those living alone and those with mobility issues to consult them on their on their well-being and support needs. </a:t>
            </a:r>
          </a:p>
          <a:p>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Source: </a:t>
            </a:r>
            <a:r>
              <a:rPr lang="en-CA" b="1" dirty="0"/>
              <a:t>https://www2.gov.bc.ca/assets/gov/birth-adoption-death-marriage-and-divorce/deaths/coroners-service/death-review-panel/extreme_heat_death_review_panel_report.pdf</a:t>
            </a:r>
          </a:p>
          <a:p>
            <a:endParaRPr lang="en-CA" b="1" dirty="0"/>
          </a:p>
        </p:txBody>
      </p:sp>
      <p:sp>
        <p:nvSpPr>
          <p:cNvPr id="4" name="Slide Number Placeholder 3"/>
          <p:cNvSpPr>
            <a:spLocks noGrp="1"/>
          </p:cNvSpPr>
          <p:nvPr>
            <p:ph type="sldNum" sz="quarter" idx="5"/>
          </p:nvPr>
        </p:nvSpPr>
        <p:spPr/>
        <p:txBody>
          <a:bodyPr/>
          <a:lstStyle/>
          <a:p>
            <a:pPr>
              <a:defRPr/>
            </a:pPr>
            <a:fld id="{EE7AE648-928B-4D45-BFF7-494B7A8EB2BF}" type="slidenum">
              <a:rPr lang="en-US" altLang="en-US" smtClean="0"/>
              <a:pPr>
                <a:defRPr/>
              </a:pPr>
              <a:t>5</a:t>
            </a:fld>
            <a:endParaRPr lang="en-US" altLang="en-US"/>
          </a:p>
        </p:txBody>
      </p:sp>
    </p:spTree>
    <p:extLst>
      <p:ext uri="{BB962C8B-B14F-4D97-AF65-F5344CB8AC3E}">
        <p14:creationId xmlns:p14="http://schemas.microsoft.com/office/powerpoint/2010/main" xmlns="" val="753162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types of events are going to be more frequent and we need to plan for them. </a:t>
            </a:r>
          </a:p>
          <a:p>
            <a:endParaRPr lang="en-CA" dirty="0"/>
          </a:p>
          <a:p>
            <a:r>
              <a:rPr lang="en-CA" dirty="0"/>
              <a:t>There are things we can inside and outside our homes that will help mitigate the impact of extreme heat.</a:t>
            </a:r>
          </a:p>
          <a:p>
            <a:endParaRPr lang="en-CA" dirty="0"/>
          </a:p>
          <a:p>
            <a:r>
              <a:rPr lang="en-CA" dirty="0"/>
              <a:t>Inside you could use things like blackout curtains, AC or fans, and/or take cool water to shower, bathe or just soak your hands and feet.</a:t>
            </a:r>
          </a:p>
          <a:p>
            <a:endParaRPr lang="en-CA" dirty="0"/>
          </a:p>
          <a:p>
            <a:r>
              <a:rPr lang="en-CA" dirty="0"/>
              <a:t>Outside it’s important to dress appropriately, like with light loose-fitting clothing and a hat. Drinking plenty of fluids is also incredibly important. Before going out, you can always take a look at the new interactive Place to cool off in Ottawa map to help plan out the day. Planting trees to cast shade onto your home is a great long-term solution.</a:t>
            </a:r>
          </a:p>
          <a:p>
            <a:endParaRPr lang="en-CA" dirty="0"/>
          </a:p>
          <a:p>
            <a:r>
              <a:rPr lang="en-CA" dirty="0"/>
              <a:t>What the Heat Dome made super clear was that watching out for others and calling isolated people would have helped. I put some resources hear on the slide. I invite you to take a look at Ottawa Public Health’s Places to cool of in Ottawa, the Beat the Heat resource page that is in 8 languages, and our urban heat island maps.</a:t>
            </a:r>
          </a:p>
          <a:p>
            <a:endParaRPr lang="en-CA" dirty="0"/>
          </a:p>
          <a:p>
            <a:endParaRPr lang="en-CA" dirty="0"/>
          </a:p>
        </p:txBody>
      </p:sp>
      <p:sp>
        <p:nvSpPr>
          <p:cNvPr id="4" name="Slide Number Placeholder 3"/>
          <p:cNvSpPr>
            <a:spLocks noGrp="1"/>
          </p:cNvSpPr>
          <p:nvPr>
            <p:ph type="sldNum" sz="quarter" idx="5"/>
          </p:nvPr>
        </p:nvSpPr>
        <p:spPr/>
        <p:txBody>
          <a:bodyPr/>
          <a:lstStyle/>
          <a:p>
            <a:pPr>
              <a:defRPr/>
            </a:pPr>
            <a:fld id="{EE7AE648-928B-4D45-BFF7-494B7A8EB2BF}" type="slidenum">
              <a:rPr lang="en-US" altLang="en-US" smtClean="0"/>
              <a:pPr>
                <a:defRPr/>
              </a:pPr>
              <a:t>6</a:t>
            </a:fld>
            <a:endParaRPr lang="en-US" altLang="en-US"/>
          </a:p>
        </p:txBody>
      </p:sp>
    </p:spTree>
    <p:extLst>
      <p:ext uri="{BB962C8B-B14F-4D97-AF65-F5344CB8AC3E}">
        <p14:creationId xmlns:p14="http://schemas.microsoft.com/office/powerpoint/2010/main" xmlns="" val="41708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ECCC helped us get data to publish urban heat island maps for Ottawa for a day of hot weather in July of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algn="l"/>
            <a:r>
              <a:rPr lang="en-US" b="0" i="0" dirty="0">
                <a:solidFill>
                  <a:srgbClr val="000000"/>
                </a:solidFill>
                <a:effectLst/>
                <a:latin typeface="Helvetica" panose="020B0604020202020204" pitchFamily="34" charset="0"/>
              </a:rPr>
              <a:t>The map shows cool areas include the Ottawa and Rideau Rivers and their tributaries; the Greenbelt; greenspaces, parks, natural spaces; and light-coloured surfaces including buildings with white roofs. Buildings with dark roofs, such as those found on large commercial and institutional buildings, parking lots and artificial turf show up as hot areas that absorb and retain heat.</a:t>
            </a:r>
          </a:p>
          <a:p>
            <a:pPr algn="l"/>
            <a:endParaRPr lang="en-US" b="0" i="0" dirty="0">
              <a:solidFill>
                <a:srgbClr val="000000"/>
              </a:solidFill>
              <a:effectLst/>
              <a:latin typeface="Helvetica" panose="020B0604020202020204" pitchFamily="34" charset="0"/>
            </a:endParaRPr>
          </a:p>
          <a:p>
            <a:pPr algn="l"/>
            <a:r>
              <a:rPr lang="en-US" b="0" i="0" dirty="0">
                <a:solidFill>
                  <a:srgbClr val="000000"/>
                </a:solidFill>
                <a:effectLst/>
                <a:latin typeface="Helvetica" panose="020B0604020202020204" pitchFamily="34" charset="0"/>
              </a:rPr>
              <a:t>These maps highlight areas of potential risk created by the urban heat island effect. Additional factors that influence an individual’s risk include access to air conditioning at work, school, home and during commutes, if they work or exercise outdoors, their age, and pre-existing health conditions.</a:t>
            </a:r>
          </a:p>
          <a:p>
            <a:endParaRPr lang="en-CA" dirty="0"/>
          </a:p>
          <a:p>
            <a:r>
              <a:rPr lang="en-CA" dirty="0"/>
              <a:t>Some areas of the City retain heat more and release it slower resulting in areas that are disproportionally hot. During a heat wave, this would mean that these areas would have little relief from the heat – especially is they are low-income areas with poor access to air conditioning at home, work or during their commute.</a:t>
            </a:r>
          </a:p>
          <a:p>
            <a:endParaRPr lang="en-CA" dirty="0"/>
          </a:p>
          <a:p>
            <a:pPr marL="0" marR="0" lvl="0" indent="0">
              <a:spcBef>
                <a:spcPts val="0"/>
              </a:spcBef>
              <a:spcAft>
                <a:spcPts val="0"/>
              </a:spcAft>
              <a:buFont typeface="+mj-lt"/>
              <a:buNone/>
            </a:pPr>
            <a:r>
              <a:rPr lang="en-CA" dirty="0"/>
              <a:t>My takeaway message to you today is that we each need to take responsibility for ourselves and do what we can to mitigate the impact of extreme heat. </a:t>
            </a:r>
            <a:r>
              <a:rPr lang="en-CA" sz="1200" dirty="0">
                <a:effectLst/>
                <a:latin typeface="Calibri" panose="020F0502020204030204" pitchFamily="34" charset="0"/>
                <a:ea typeface="Times New Roman" panose="02020603050405020304" pitchFamily="18" charset="0"/>
              </a:rPr>
              <a:t>We touched on who was most vulnerable earlier, let’s remember to check on them. This could be neighbours or elderly family members in same city or elsewhere in Canada or abroad.  Consider their local environment, share information about things that they can do to reduce their risk to the impacts of extreme heat. Ask if they have someone who can look in on them. Maybe you can check on their jurisdiction to see what resources are available to them and share them. </a:t>
            </a:r>
          </a:p>
          <a:p>
            <a:pPr marL="0" marR="0" lvl="0" indent="0">
              <a:spcBef>
                <a:spcPts val="0"/>
              </a:spcBef>
              <a:spcAft>
                <a:spcPts val="0"/>
              </a:spcAft>
              <a:buFont typeface="+mj-lt"/>
              <a:buNone/>
            </a:pPr>
            <a:endParaRPr lang="en-CA" sz="1200" dirty="0">
              <a:effectLst/>
              <a:latin typeface="Calibri" panose="020F0502020204030204" pitchFamily="34" charset="0"/>
              <a:ea typeface="Times New Roman" panose="02020603050405020304" pitchFamily="18" charset="0"/>
            </a:endParaRPr>
          </a:p>
          <a:p>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5992725-A3B4-4517-961B-BA2F79D18434}" type="slidenum">
              <a:rPr lang="en-CA" smtClean="0"/>
              <a:pPr/>
              <a:t>7</a:t>
            </a:fld>
            <a:endParaRPr lang="en-CA"/>
          </a:p>
        </p:txBody>
      </p:sp>
    </p:spTree>
    <p:extLst>
      <p:ext uri="{BB962C8B-B14F-4D97-AF65-F5344CB8AC3E}">
        <p14:creationId xmlns:p14="http://schemas.microsoft.com/office/powerpoint/2010/main" xmlns="" val="396550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Arial" panose="020B0604020202020204" pitchFamily="34" charset="0"/>
              </a:rPr>
              <a:t>This last slide is a list of resources and my contact info at the bottom. In the chat I provided some other resources around </a:t>
            </a:r>
            <a:r>
              <a:rPr lang="en-CA" sz="1800" dirty="0">
                <a:effectLst/>
                <a:latin typeface="Calibri" panose="020F0502020204030204" pitchFamily="34" charset="0"/>
                <a:ea typeface="Times New Roman" panose="02020603050405020304" pitchFamily="18" charset="0"/>
              </a:rPr>
              <a:t>the federal and city grant programs for those wanting to begin their own transition and retrofits towards more sustainable living.</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Arial" panose="020B0604020202020204" pitchFamily="34" charset="0"/>
              </a:rPr>
              <a:t>Back to you Brenda.</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Arial" panose="020B0604020202020204" pitchFamily="34" charset="0"/>
              </a:rPr>
              <a:t>Aside:</a:t>
            </a: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Arial" panose="020B0604020202020204" pitchFamily="34" charset="0"/>
              </a:rPr>
              <a:t>From Dr. Tam’s report “The Chief Public Health Officer of Canada’s Report on the State of Public Health in Canada 2022 Mobilizing Public Health Action on Climate Change in Canada” </a:t>
            </a:r>
            <a:r>
              <a:rPr lang="en-CA"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report.pdf (canada.ca)</a:t>
            </a:r>
            <a:r>
              <a:rPr lang="en-CA"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Arial" panose="020B0604020202020204" pitchFamily="34" charset="0"/>
              </a:rPr>
              <a:t>“When sufficiently resourced, public health systems are well positioned to play an important role in reducing these health risks and impacts. This includes helping communities adapt to a changing climate, protecting those who are vulnerable to climate-sensitive health outcomes, and preparing for climate-related emergencies. Working with other sectors, public health can also promote policies and actions to reduce greenhouse gas emissions that cause global warming in a way that benefits our collective health.</a:t>
            </a:r>
          </a:p>
          <a:p>
            <a:endParaRPr lang="en-CA" dirty="0"/>
          </a:p>
        </p:txBody>
      </p:sp>
      <p:sp>
        <p:nvSpPr>
          <p:cNvPr id="4" name="Slide Number Placeholder 3"/>
          <p:cNvSpPr>
            <a:spLocks noGrp="1"/>
          </p:cNvSpPr>
          <p:nvPr>
            <p:ph type="sldNum" sz="quarter" idx="5"/>
          </p:nvPr>
        </p:nvSpPr>
        <p:spPr/>
        <p:txBody>
          <a:bodyPr/>
          <a:lstStyle/>
          <a:p>
            <a:pPr>
              <a:defRPr/>
            </a:pPr>
            <a:fld id="{EE7AE648-928B-4D45-BFF7-494B7A8EB2BF}" type="slidenum">
              <a:rPr lang="en-US" altLang="en-US" smtClean="0"/>
              <a:pPr>
                <a:defRPr/>
              </a:pPr>
              <a:t>8</a:t>
            </a:fld>
            <a:endParaRPr lang="en-US" altLang="en-US"/>
          </a:p>
        </p:txBody>
      </p:sp>
    </p:spTree>
    <p:extLst>
      <p:ext uri="{BB962C8B-B14F-4D97-AF65-F5344CB8AC3E}">
        <p14:creationId xmlns:p14="http://schemas.microsoft.com/office/powerpoint/2010/main" xmlns="" val="3960493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xmlns="" id="{6EF358A8-EDA0-42F5-B626-F8114F92622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131540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xmlns="" val="729297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1738" y="495300"/>
            <a:ext cx="1738312" cy="537845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066800" y="495300"/>
            <a:ext cx="5062538"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xmlns="" val="3058119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xmlns="" val="10447843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10142378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066800" y="153035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10100" y="153035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xmlns="" val="39583375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xmlns="" val="10398511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xmlns="" val="306070235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074202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5900431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0715815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2">
            <a:extLst>
              <a:ext uri="{FF2B5EF4-FFF2-40B4-BE49-F238E27FC236}">
                <a16:creationId xmlns:a16="http://schemas.microsoft.com/office/drawing/2014/main" xmlns="" id="{FE2EC344-5DE1-485F-A55B-383460F40055}"/>
              </a:ext>
            </a:extLst>
          </p:cNvPr>
          <p:cNvSpPr>
            <a:spLocks noGrp="1" noChangeArrowheads="1"/>
          </p:cNvSpPr>
          <p:nvPr>
            <p:ph type="title"/>
          </p:nvPr>
        </p:nvSpPr>
        <p:spPr bwMode="auto">
          <a:xfrm>
            <a:off x="1066800" y="495300"/>
            <a:ext cx="695325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3">
            <a:extLst>
              <a:ext uri="{FF2B5EF4-FFF2-40B4-BE49-F238E27FC236}">
                <a16:creationId xmlns:a16="http://schemas.microsoft.com/office/drawing/2014/main" xmlns="" id="{EF62DD2A-311D-4CC3-B9B8-6ABA01B8FE6A}"/>
              </a:ext>
            </a:extLst>
          </p:cNvPr>
          <p:cNvSpPr>
            <a:spLocks noGrp="1" noChangeArrowheads="1"/>
          </p:cNvSpPr>
          <p:nvPr>
            <p:ph type="body" idx="1"/>
          </p:nvPr>
        </p:nvSpPr>
        <p:spPr bwMode="auto">
          <a:xfrm>
            <a:off x="1066800" y="1530350"/>
            <a:ext cx="69342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6">
            <a:extLst>
              <a:ext uri="{FF2B5EF4-FFF2-40B4-BE49-F238E27FC236}">
                <a16:creationId xmlns:a16="http://schemas.microsoft.com/office/drawing/2014/main" xmlns="" id="{A552F2C4-7B2B-49A5-B7DC-4255D72BE3A4}"/>
              </a:ext>
            </a:extLst>
          </p:cNvPr>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5875" y="6465888"/>
            <a:ext cx="9112250" cy="39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7DCCD255-6032-49E2-AAD1-580C905279C5}"/>
              </a:ext>
            </a:extLst>
          </p:cNvPr>
          <p:cNvSpPr txBox="1"/>
          <p:nvPr userDrawn="1"/>
        </p:nvSpPr>
        <p:spPr>
          <a:xfrm>
            <a:off x="8001000" y="6149975"/>
            <a:ext cx="823913" cy="246221"/>
          </a:xfrm>
          <a:prstGeom prst="rect">
            <a:avLst/>
          </a:prstGeom>
          <a:noFill/>
        </p:spPr>
        <p:txBody>
          <a:bodyPr wrap="square" rtlCol="0">
            <a:spAutoFit/>
          </a:bodyPr>
          <a:lstStyle/>
          <a:p>
            <a:pPr algn="r"/>
            <a:fld id="{A8A57488-26BE-4269-904E-1D8497D00D8B}" type="slidenum">
              <a:rPr lang="en-US" sz="1000" b="0" i="0" smtClean="0">
                <a:solidFill>
                  <a:srgbClr val="009E82"/>
                </a:solidFill>
                <a:latin typeface="+mj-lt"/>
              </a:rPr>
              <a:pPr algn="r"/>
              <a:t>‹#›</a:t>
            </a:fld>
            <a:endParaRPr lang="en-US" sz="1000" b="0" i="0" dirty="0">
              <a:solidFill>
                <a:srgbClr val="009E82"/>
              </a:solidFill>
              <a:latin typeface="+mj-lt"/>
            </a:endParaRPr>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ransition/>
  <p:txStyles>
    <p:titleStyle>
      <a:lvl1pPr algn="l" rtl="0" eaLnBrk="0" fontAlgn="base" hangingPunct="0">
        <a:spcBef>
          <a:spcPct val="0"/>
        </a:spcBef>
        <a:spcAft>
          <a:spcPct val="0"/>
        </a:spcAft>
        <a:defRPr sz="4400" b="1">
          <a:solidFill>
            <a:srgbClr val="018B71"/>
          </a:solidFill>
          <a:latin typeface="+mj-lt"/>
          <a:ea typeface="+mj-ea"/>
          <a:cs typeface="+mj-cs"/>
        </a:defRPr>
      </a:lvl1pPr>
      <a:lvl2pPr algn="l" rtl="0" eaLnBrk="0" fontAlgn="base" hangingPunct="0">
        <a:spcBef>
          <a:spcPct val="0"/>
        </a:spcBef>
        <a:spcAft>
          <a:spcPct val="0"/>
        </a:spcAft>
        <a:defRPr sz="4400" b="1">
          <a:solidFill>
            <a:srgbClr val="018B71"/>
          </a:solidFill>
          <a:latin typeface="Arial" charset="0"/>
        </a:defRPr>
      </a:lvl2pPr>
      <a:lvl3pPr algn="l" rtl="0" eaLnBrk="0" fontAlgn="base" hangingPunct="0">
        <a:spcBef>
          <a:spcPct val="0"/>
        </a:spcBef>
        <a:spcAft>
          <a:spcPct val="0"/>
        </a:spcAft>
        <a:defRPr sz="4400" b="1">
          <a:solidFill>
            <a:srgbClr val="018B71"/>
          </a:solidFill>
          <a:latin typeface="Arial" charset="0"/>
        </a:defRPr>
      </a:lvl3pPr>
      <a:lvl4pPr algn="l" rtl="0" eaLnBrk="0" fontAlgn="base" hangingPunct="0">
        <a:spcBef>
          <a:spcPct val="0"/>
        </a:spcBef>
        <a:spcAft>
          <a:spcPct val="0"/>
        </a:spcAft>
        <a:defRPr sz="4400" b="1">
          <a:solidFill>
            <a:srgbClr val="018B71"/>
          </a:solidFill>
          <a:latin typeface="Arial" charset="0"/>
        </a:defRPr>
      </a:lvl4pPr>
      <a:lvl5pPr algn="l" rtl="0" eaLnBrk="0" fontAlgn="base" hangingPunct="0">
        <a:spcBef>
          <a:spcPct val="0"/>
        </a:spcBef>
        <a:spcAft>
          <a:spcPct val="0"/>
        </a:spcAft>
        <a:defRPr sz="4400" b="1">
          <a:solidFill>
            <a:srgbClr val="018B71"/>
          </a:solidFill>
          <a:latin typeface="Arial" charset="0"/>
        </a:defRPr>
      </a:lvl5pPr>
      <a:lvl6pPr marL="457200" algn="l" rtl="0" fontAlgn="base">
        <a:spcBef>
          <a:spcPct val="0"/>
        </a:spcBef>
        <a:spcAft>
          <a:spcPct val="0"/>
        </a:spcAft>
        <a:defRPr sz="4400" b="1">
          <a:solidFill>
            <a:srgbClr val="018B71"/>
          </a:solidFill>
          <a:latin typeface="Arial" charset="0"/>
        </a:defRPr>
      </a:lvl6pPr>
      <a:lvl7pPr marL="914400" algn="l" rtl="0" fontAlgn="base">
        <a:spcBef>
          <a:spcPct val="0"/>
        </a:spcBef>
        <a:spcAft>
          <a:spcPct val="0"/>
        </a:spcAft>
        <a:defRPr sz="4400" b="1">
          <a:solidFill>
            <a:srgbClr val="018B71"/>
          </a:solidFill>
          <a:latin typeface="Arial" charset="0"/>
        </a:defRPr>
      </a:lvl7pPr>
      <a:lvl8pPr marL="1371600" algn="l" rtl="0" fontAlgn="base">
        <a:spcBef>
          <a:spcPct val="0"/>
        </a:spcBef>
        <a:spcAft>
          <a:spcPct val="0"/>
        </a:spcAft>
        <a:defRPr sz="4400" b="1">
          <a:solidFill>
            <a:srgbClr val="018B71"/>
          </a:solidFill>
          <a:latin typeface="Arial" charset="0"/>
        </a:defRPr>
      </a:lvl8pPr>
      <a:lvl9pPr marL="1828800" algn="l" rtl="0" fontAlgn="base">
        <a:spcBef>
          <a:spcPct val="0"/>
        </a:spcBef>
        <a:spcAft>
          <a:spcPct val="0"/>
        </a:spcAft>
        <a:defRPr sz="4400" b="1">
          <a:solidFill>
            <a:srgbClr val="018B71"/>
          </a:solidFill>
          <a:latin typeface="Arial" charset="0"/>
        </a:defRPr>
      </a:lvl9pPr>
    </p:titleStyle>
    <p:bodyStyle>
      <a:lvl1pPr marL="342900" indent="-342900" algn="l" rtl="0" eaLnBrk="0" fontAlgn="base" hangingPunct="0">
        <a:spcBef>
          <a:spcPct val="20000"/>
        </a:spcBef>
        <a:spcAft>
          <a:spcPct val="0"/>
        </a:spcAft>
        <a:buSzPct val="80000"/>
        <a:buFont typeface="Wingdings" panose="05000000000000000000" pitchFamily="2" charset="2"/>
        <a:buChar char="n"/>
        <a:defRPr sz="3200">
          <a:solidFill>
            <a:srgbClr val="0C2577"/>
          </a:solidFill>
          <a:latin typeface="+mn-lt"/>
          <a:ea typeface="+mn-ea"/>
          <a:cs typeface="+mn-cs"/>
        </a:defRPr>
      </a:lvl1pPr>
      <a:lvl2pPr marL="742950" indent="-285750" algn="l" rtl="0" eaLnBrk="0" fontAlgn="base" hangingPunct="0">
        <a:spcBef>
          <a:spcPct val="20000"/>
        </a:spcBef>
        <a:spcAft>
          <a:spcPct val="0"/>
        </a:spcAft>
        <a:buFont typeface="Times" pitchFamily="2" charset="0"/>
        <a:buChar char="•"/>
        <a:defRPr sz="2800">
          <a:solidFill>
            <a:srgbClr val="0C2577"/>
          </a:solidFill>
          <a:latin typeface="+mn-lt"/>
        </a:defRPr>
      </a:lvl2pPr>
      <a:lvl3pPr marL="1143000" indent="-228600" algn="l" rtl="0" eaLnBrk="0" fontAlgn="base" hangingPunct="0">
        <a:spcBef>
          <a:spcPct val="20000"/>
        </a:spcBef>
        <a:spcAft>
          <a:spcPct val="0"/>
        </a:spcAft>
        <a:buChar char="•"/>
        <a:defRPr sz="2400">
          <a:solidFill>
            <a:srgbClr val="0C2577"/>
          </a:solidFill>
          <a:latin typeface="+mn-lt"/>
        </a:defRPr>
      </a:lvl3pPr>
      <a:lvl4pPr marL="1600200" indent="-228600" algn="l" rtl="0" eaLnBrk="0" fontAlgn="base" hangingPunct="0">
        <a:spcBef>
          <a:spcPct val="20000"/>
        </a:spcBef>
        <a:spcAft>
          <a:spcPct val="0"/>
        </a:spcAft>
        <a:buChar char="–"/>
        <a:defRPr sz="2000">
          <a:solidFill>
            <a:srgbClr val="0C2577"/>
          </a:solidFill>
          <a:latin typeface="+mn-lt"/>
        </a:defRPr>
      </a:lvl4pPr>
      <a:lvl5pPr marL="2057400" indent="-228600" algn="l" rtl="0" eaLnBrk="0" fontAlgn="base" hangingPunct="0">
        <a:spcBef>
          <a:spcPct val="20000"/>
        </a:spcBef>
        <a:spcAft>
          <a:spcPct val="0"/>
        </a:spcAft>
        <a:buChar char="»"/>
        <a:defRPr sz="2000">
          <a:solidFill>
            <a:srgbClr val="0C2577"/>
          </a:solidFill>
          <a:latin typeface="+mn-lt"/>
        </a:defRPr>
      </a:lvl5pPr>
      <a:lvl6pPr marL="2514600" indent="-228600" algn="l" rtl="0" fontAlgn="base">
        <a:spcBef>
          <a:spcPct val="20000"/>
        </a:spcBef>
        <a:spcAft>
          <a:spcPct val="0"/>
        </a:spcAft>
        <a:buChar char="»"/>
        <a:defRPr sz="2000">
          <a:solidFill>
            <a:srgbClr val="0C2577"/>
          </a:solidFill>
          <a:latin typeface="+mn-lt"/>
        </a:defRPr>
      </a:lvl6pPr>
      <a:lvl7pPr marL="2971800" indent="-228600" algn="l" rtl="0" fontAlgn="base">
        <a:spcBef>
          <a:spcPct val="20000"/>
        </a:spcBef>
        <a:spcAft>
          <a:spcPct val="0"/>
        </a:spcAft>
        <a:buChar char="»"/>
        <a:defRPr sz="2000">
          <a:solidFill>
            <a:srgbClr val="0C2577"/>
          </a:solidFill>
          <a:latin typeface="+mn-lt"/>
        </a:defRPr>
      </a:lvl7pPr>
      <a:lvl8pPr marL="3429000" indent="-228600" algn="l" rtl="0" fontAlgn="base">
        <a:spcBef>
          <a:spcPct val="20000"/>
        </a:spcBef>
        <a:spcAft>
          <a:spcPct val="0"/>
        </a:spcAft>
        <a:buChar char="»"/>
        <a:defRPr sz="2000">
          <a:solidFill>
            <a:srgbClr val="0C2577"/>
          </a:solidFill>
          <a:latin typeface="+mn-lt"/>
        </a:defRPr>
      </a:lvl8pPr>
      <a:lvl9pPr marL="3886200" indent="-228600" algn="l" rtl="0" fontAlgn="base">
        <a:spcBef>
          <a:spcPct val="20000"/>
        </a:spcBef>
        <a:spcAft>
          <a:spcPct val="0"/>
        </a:spcAft>
        <a:buChar char="»"/>
        <a:defRPr sz="2000">
          <a:solidFill>
            <a:srgbClr val="0C25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hyperlink" Target="mailto:Birgit.Isernhagen@ottawa.ca" TargetMode="External"/><Relationship Id="rId3" Type="http://schemas.openxmlformats.org/officeDocument/2006/relationships/hyperlink" Target="https://www.ottawapublichealth.ca/en/public-health-topics/extreme-heat-and-humidity.aspx" TargetMode="External"/><Relationship Id="rId7" Type="http://schemas.openxmlformats.org/officeDocument/2006/relationships/hyperlink" Target="mailto:Climatechange@ottawa.c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ngage.ottawa.ca/climate-resiliency" TargetMode="External"/><Relationship Id="rId5" Type="http://schemas.openxmlformats.org/officeDocument/2006/relationships/hyperlink" Target="https://engage.ottawa.ca/climate-resiliency/news_feed/urban-heat-island" TargetMode="External"/><Relationship Id="rId4" Type="http://schemas.openxmlformats.org/officeDocument/2006/relationships/hyperlink" Target="https://www.ottawapublichealth.ca/en/public-health-topics/resources/Documents/Beat-the-Heat_E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4">
            <a:extLst>
              <a:ext uri="{FF2B5EF4-FFF2-40B4-BE49-F238E27FC236}">
                <a16:creationId xmlns:a16="http://schemas.microsoft.com/office/drawing/2014/main" xmlns="" id="{F8A734A7-1463-4D69-AD0D-97F558953580}"/>
              </a:ext>
            </a:extLst>
          </p:cNvPr>
          <p:cNvSpPr txBox="1">
            <a:spLocks noChangeArrowheads="1"/>
          </p:cNvSpPr>
          <p:nvPr/>
        </p:nvSpPr>
        <p:spPr bwMode="auto">
          <a:xfrm>
            <a:off x="180650" y="1998292"/>
            <a:ext cx="5684573" cy="2285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SzPct val="80000"/>
              <a:buFont typeface="Wingdings" panose="05000000000000000000" pitchFamily="2" charset="2"/>
              <a:buChar char="n"/>
              <a:defRPr sz="3200">
                <a:solidFill>
                  <a:srgbClr val="0C2577"/>
                </a:solidFill>
                <a:latin typeface="Arial" panose="020B0604020202020204" pitchFamily="34" charset="0"/>
              </a:defRPr>
            </a:lvl1pPr>
            <a:lvl2pPr marL="742950" indent="-285750">
              <a:spcBef>
                <a:spcPct val="20000"/>
              </a:spcBef>
              <a:buFont typeface="Times" pitchFamily="2" charset="0"/>
              <a:buChar char="•"/>
              <a:defRPr sz="2800">
                <a:solidFill>
                  <a:srgbClr val="0C2577"/>
                </a:solidFill>
                <a:latin typeface="Arial" panose="020B0604020202020204" pitchFamily="34" charset="0"/>
              </a:defRPr>
            </a:lvl2pPr>
            <a:lvl3pPr marL="1143000" indent="-228600">
              <a:spcBef>
                <a:spcPct val="20000"/>
              </a:spcBef>
              <a:buChar char="•"/>
              <a:defRPr sz="2400">
                <a:solidFill>
                  <a:srgbClr val="0C2577"/>
                </a:solidFill>
                <a:latin typeface="Arial" panose="020B0604020202020204" pitchFamily="34" charset="0"/>
              </a:defRPr>
            </a:lvl3pPr>
            <a:lvl4pPr marL="1600200" indent="-228600">
              <a:spcBef>
                <a:spcPct val="20000"/>
              </a:spcBef>
              <a:buChar char="–"/>
              <a:defRPr sz="2000">
                <a:solidFill>
                  <a:srgbClr val="0C2577"/>
                </a:solidFill>
                <a:latin typeface="Arial" panose="020B0604020202020204" pitchFamily="34" charset="0"/>
              </a:defRPr>
            </a:lvl4pPr>
            <a:lvl5pPr marL="2057400" indent="-228600">
              <a:spcBef>
                <a:spcPct val="20000"/>
              </a:spcBef>
              <a:buChar char="»"/>
              <a:defRPr sz="2000">
                <a:solidFill>
                  <a:srgbClr val="0C2577"/>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C2577"/>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C2577"/>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C2577"/>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C2577"/>
                </a:solidFill>
                <a:latin typeface="Arial" panose="020B0604020202020204" pitchFamily="34" charset="0"/>
              </a:defRPr>
            </a:lvl9pPr>
          </a:lstStyle>
          <a:p>
            <a:pPr eaLnBrk="1" hangingPunct="1">
              <a:lnSpc>
                <a:spcPct val="90000"/>
              </a:lnSpc>
              <a:spcBef>
                <a:spcPct val="0"/>
              </a:spcBef>
              <a:buSzTx/>
              <a:buFontTx/>
              <a:buNone/>
              <a:defRPr/>
            </a:pPr>
            <a:r>
              <a:rPr lang="en-US" altLang="en-US" sz="5500" b="1" i="0" dirty="0">
                <a:effectLst>
                  <a:glow rad="38100">
                    <a:schemeClr val="accent3">
                      <a:satMod val="175000"/>
                      <a:alpha val="50000"/>
                    </a:schemeClr>
                  </a:glow>
                </a:effectLst>
              </a:rPr>
              <a:t>The Health Connection to Climate Change</a:t>
            </a:r>
          </a:p>
        </p:txBody>
      </p:sp>
      <p:sp>
        <p:nvSpPr>
          <p:cNvPr id="15363" name="Text Box 15">
            <a:extLst>
              <a:ext uri="{FF2B5EF4-FFF2-40B4-BE49-F238E27FC236}">
                <a16:creationId xmlns:a16="http://schemas.microsoft.com/office/drawing/2014/main" xmlns="" id="{693643C4-1FB7-4E4A-9CFF-4E1E6B3569B6}"/>
              </a:ext>
            </a:extLst>
          </p:cNvPr>
          <p:cNvSpPr txBox="1">
            <a:spLocks noChangeArrowheads="1"/>
          </p:cNvSpPr>
          <p:nvPr/>
        </p:nvSpPr>
        <p:spPr bwMode="auto">
          <a:xfrm>
            <a:off x="89210" y="4746816"/>
            <a:ext cx="6311590"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a:spcBef>
                <a:spcPct val="20000"/>
              </a:spcBef>
              <a:buSzPct val="80000"/>
              <a:buFont typeface="Wingdings" panose="05000000000000000000" pitchFamily="2" charset="2"/>
              <a:buChar char="n"/>
              <a:defRPr sz="3200">
                <a:solidFill>
                  <a:srgbClr val="0C2577"/>
                </a:solidFill>
                <a:latin typeface="Arial" panose="020B0604020202020204" pitchFamily="34" charset="0"/>
              </a:defRPr>
            </a:lvl1pPr>
            <a:lvl2pPr marL="742950" indent="-285750">
              <a:spcBef>
                <a:spcPct val="20000"/>
              </a:spcBef>
              <a:buFont typeface="Times" pitchFamily="2" charset="0"/>
              <a:buChar char="•"/>
              <a:defRPr sz="2800">
                <a:solidFill>
                  <a:srgbClr val="0C2577"/>
                </a:solidFill>
                <a:latin typeface="Arial" panose="020B0604020202020204" pitchFamily="34" charset="0"/>
              </a:defRPr>
            </a:lvl2pPr>
            <a:lvl3pPr marL="1143000" indent="-228600">
              <a:spcBef>
                <a:spcPct val="20000"/>
              </a:spcBef>
              <a:buChar char="•"/>
              <a:defRPr sz="2400">
                <a:solidFill>
                  <a:srgbClr val="0C2577"/>
                </a:solidFill>
                <a:latin typeface="Arial" panose="020B0604020202020204" pitchFamily="34" charset="0"/>
              </a:defRPr>
            </a:lvl3pPr>
            <a:lvl4pPr marL="1600200" indent="-228600">
              <a:spcBef>
                <a:spcPct val="20000"/>
              </a:spcBef>
              <a:buChar char="–"/>
              <a:defRPr sz="2000">
                <a:solidFill>
                  <a:srgbClr val="0C2577"/>
                </a:solidFill>
                <a:latin typeface="Arial" panose="020B0604020202020204" pitchFamily="34" charset="0"/>
              </a:defRPr>
            </a:lvl4pPr>
            <a:lvl5pPr marL="2057400" indent="-228600">
              <a:spcBef>
                <a:spcPct val="20000"/>
              </a:spcBef>
              <a:buChar char="»"/>
              <a:defRPr sz="2000">
                <a:solidFill>
                  <a:srgbClr val="0C2577"/>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C2577"/>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C2577"/>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C2577"/>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C2577"/>
                </a:solidFill>
                <a:latin typeface="Arial" panose="020B0604020202020204" pitchFamily="34" charset="0"/>
              </a:defRPr>
            </a:lvl9pPr>
          </a:lstStyle>
          <a:p>
            <a:pPr>
              <a:spcBef>
                <a:spcPct val="0"/>
              </a:spcBef>
              <a:spcAft>
                <a:spcPts val="300"/>
              </a:spcAft>
              <a:buSzTx/>
              <a:buNone/>
            </a:pPr>
            <a:r>
              <a:rPr lang="en-CA" altLang="en-US" sz="2000" b="1" i="0" dirty="0">
                <a:latin typeface="Arial"/>
                <a:cs typeface="Arial"/>
              </a:rPr>
              <a:t>Birgit Isernhagen, Environmental Professional</a:t>
            </a:r>
            <a:endParaRPr lang="en-CA" altLang="en-US" sz="2000" b="1" i="0" dirty="0"/>
          </a:p>
          <a:p>
            <a:pPr>
              <a:spcBef>
                <a:spcPct val="0"/>
              </a:spcBef>
              <a:spcAft>
                <a:spcPts val="300"/>
              </a:spcAft>
              <a:buSzTx/>
              <a:buNone/>
            </a:pPr>
            <a:r>
              <a:rPr lang="en-CA" altLang="en-US" sz="2000" b="1" i="0" dirty="0">
                <a:latin typeface="Arial"/>
                <a:cs typeface="Arial"/>
              </a:rPr>
              <a:t>Environmental Policy Lead, Ottawa Public Health</a:t>
            </a:r>
          </a:p>
          <a:p>
            <a:pPr>
              <a:spcBef>
                <a:spcPct val="0"/>
              </a:spcBef>
              <a:spcAft>
                <a:spcPts val="300"/>
              </a:spcAft>
              <a:buSzTx/>
              <a:buNone/>
            </a:pPr>
            <a:r>
              <a:rPr lang="en-CA" altLang="en-US" sz="2000" b="1" i="0" dirty="0">
                <a:latin typeface="Arial"/>
                <a:cs typeface="Arial"/>
              </a:rPr>
              <a:t>November 17, 2022</a:t>
            </a:r>
            <a:endParaRPr lang="en-CA" altLang="en-US" sz="2000" i="0" dirty="0">
              <a:latin typeface="Arial"/>
              <a:cs typeface="Aria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433859" y="0"/>
            <a:ext cx="8276282" cy="1599080"/>
          </a:xfrm>
        </p:spPr>
        <p:txBody>
          <a:bodyPr>
            <a:normAutofit/>
          </a:bodyPr>
          <a:lstStyle/>
          <a:p>
            <a:pPr algn="ctr"/>
            <a:r>
              <a:rPr lang="en-CA" sz="3000" dirty="0"/>
              <a:t>Public Health and Climate Risks in Ontario</a:t>
            </a:r>
            <a:endParaRPr sz="3000" dirty="0"/>
          </a:p>
        </p:txBody>
      </p:sp>
      <p:graphicFrame>
        <p:nvGraphicFramePr>
          <p:cNvPr id="6" name="Content Placeholder">
            <a:extLst>
              <a:ext uri="{FF2B5EF4-FFF2-40B4-BE49-F238E27FC236}">
                <a16:creationId xmlns:a16="http://schemas.microsoft.com/office/drawing/2014/main" xmlns="" id="{336B4259-F029-ED59-2C60-0820EC896424}"/>
              </a:ext>
            </a:extLst>
          </p:cNvPr>
          <p:cNvGraphicFramePr>
            <a:graphicFrameLocks noGrp="1"/>
          </p:cNvGraphicFramePr>
          <p:nvPr>
            <p:ph idx="1"/>
            <p:extLst>
              <p:ext uri="{D42A27DB-BD31-4B8C-83A1-F6EECF244321}">
                <p14:modId xmlns:p14="http://schemas.microsoft.com/office/powerpoint/2010/main" xmlns="" val="3994513548"/>
              </p:ext>
            </p:extLst>
          </p:nvPr>
        </p:nvGraphicFramePr>
        <p:xfrm>
          <a:off x="2043375" y="1293377"/>
          <a:ext cx="5509032" cy="4812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88648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xmlns="" id="{52F0C44C-4934-4F0D-94C8-CCA6C33A7133}"/>
              </a:ext>
            </a:extLst>
          </p:cNvPr>
          <p:cNvSpPr txBox="1">
            <a:spLocks/>
          </p:cNvSpPr>
          <p:nvPr/>
        </p:nvSpPr>
        <p:spPr bwMode="auto">
          <a:xfrm>
            <a:off x="-1" y="1086227"/>
            <a:ext cx="2258769" cy="4187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400" b="1">
                <a:solidFill>
                  <a:srgbClr val="018B71"/>
                </a:solidFill>
                <a:latin typeface="+mj-lt"/>
                <a:ea typeface="+mj-ea"/>
                <a:cs typeface="+mj-cs"/>
              </a:defRPr>
            </a:lvl1pPr>
            <a:lvl2pPr algn="l" rtl="0" eaLnBrk="0" fontAlgn="base" hangingPunct="0">
              <a:spcBef>
                <a:spcPct val="0"/>
              </a:spcBef>
              <a:spcAft>
                <a:spcPct val="0"/>
              </a:spcAft>
              <a:defRPr sz="4400" b="1">
                <a:solidFill>
                  <a:srgbClr val="018B71"/>
                </a:solidFill>
                <a:latin typeface="Arial" charset="0"/>
              </a:defRPr>
            </a:lvl2pPr>
            <a:lvl3pPr algn="l" rtl="0" eaLnBrk="0" fontAlgn="base" hangingPunct="0">
              <a:spcBef>
                <a:spcPct val="0"/>
              </a:spcBef>
              <a:spcAft>
                <a:spcPct val="0"/>
              </a:spcAft>
              <a:defRPr sz="4400" b="1">
                <a:solidFill>
                  <a:srgbClr val="018B71"/>
                </a:solidFill>
                <a:latin typeface="Arial" charset="0"/>
              </a:defRPr>
            </a:lvl3pPr>
            <a:lvl4pPr algn="l" rtl="0" eaLnBrk="0" fontAlgn="base" hangingPunct="0">
              <a:spcBef>
                <a:spcPct val="0"/>
              </a:spcBef>
              <a:spcAft>
                <a:spcPct val="0"/>
              </a:spcAft>
              <a:defRPr sz="4400" b="1">
                <a:solidFill>
                  <a:srgbClr val="018B71"/>
                </a:solidFill>
                <a:latin typeface="Arial" charset="0"/>
              </a:defRPr>
            </a:lvl4pPr>
            <a:lvl5pPr algn="l" rtl="0" eaLnBrk="0" fontAlgn="base" hangingPunct="0">
              <a:spcBef>
                <a:spcPct val="0"/>
              </a:spcBef>
              <a:spcAft>
                <a:spcPct val="0"/>
              </a:spcAft>
              <a:defRPr sz="4400" b="1">
                <a:solidFill>
                  <a:srgbClr val="018B71"/>
                </a:solidFill>
                <a:latin typeface="Arial" charset="0"/>
              </a:defRPr>
            </a:lvl5pPr>
            <a:lvl6pPr marL="457200" algn="l" rtl="0" fontAlgn="base">
              <a:spcBef>
                <a:spcPct val="0"/>
              </a:spcBef>
              <a:spcAft>
                <a:spcPct val="0"/>
              </a:spcAft>
              <a:defRPr sz="4400" b="1">
                <a:solidFill>
                  <a:srgbClr val="018B71"/>
                </a:solidFill>
                <a:latin typeface="Arial" charset="0"/>
              </a:defRPr>
            </a:lvl6pPr>
            <a:lvl7pPr marL="914400" algn="l" rtl="0" fontAlgn="base">
              <a:spcBef>
                <a:spcPct val="0"/>
              </a:spcBef>
              <a:spcAft>
                <a:spcPct val="0"/>
              </a:spcAft>
              <a:defRPr sz="4400" b="1">
                <a:solidFill>
                  <a:srgbClr val="018B71"/>
                </a:solidFill>
                <a:latin typeface="Arial" charset="0"/>
              </a:defRPr>
            </a:lvl7pPr>
            <a:lvl8pPr marL="1371600" algn="l" rtl="0" fontAlgn="base">
              <a:spcBef>
                <a:spcPct val="0"/>
              </a:spcBef>
              <a:spcAft>
                <a:spcPct val="0"/>
              </a:spcAft>
              <a:defRPr sz="4400" b="1">
                <a:solidFill>
                  <a:srgbClr val="018B71"/>
                </a:solidFill>
                <a:latin typeface="Arial" charset="0"/>
              </a:defRPr>
            </a:lvl8pPr>
            <a:lvl9pPr marL="1828800" algn="l" rtl="0" fontAlgn="base">
              <a:spcBef>
                <a:spcPct val="0"/>
              </a:spcBef>
              <a:spcAft>
                <a:spcPct val="0"/>
              </a:spcAft>
              <a:defRPr sz="4400" b="1">
                <a:solidFill>
                  <a:srgbClr val="018B71"/>
                </a:solidFill>
                <a:latin typeface="Arial" charset="0"/>
              </a:defRPr>
            </a:lvl9pPr>
          </a:lstStyle>
          <a:p>
            <a:pPr algn="r"/>
            <a:r>
              <a:rPr lang="en-US" sz="3000" i="0" kern="0" dirty="0"/>
              <a:t>Who is most vulnerable to extreme heat?</a:t>
            </a:r>
          </a:p>
        </p:txBody>
      </p:sp>
      <p:sp>
        <p:nvSpPr>
          <p:cNvPr id="6" name="TextBox 5">
            <a:extLst>
              <a:ext uri="{FF2B5EF4-FFF2-40B4-BE49-F238E27FC236}">
                <a16:creationId xmlns:a16="http://schemas.microsoft.com/office/drawing/2014/main" xmlns="" id="{54DFE575-C831-4B24-8FFE-A409D68C2FBB}"/>
              </a:ext>
            </a:extLst>
          </p:cNvPr>
          <p:cNvSpPr txBox="1"/>
          <p:nvPr/>
        </p:nvSpPr>
        <p:spPr>
          <a:xfrm>
            <a:off x="2258769" y="582067"/>
            <a:ext cx="6989733" cy="6124754"/>
          </a:xfrm>
          <a:prstGeom prst="rect">
            <a:avLst/>
          </a:prstGeom>
          <a:noFill/>
        </p:spPr>
        <p:txBody>
          <a:bodyPr wrap="square">
            <a:spAutoFit/>
          </a:bodyPr>
          <a:lstStyle/>
          <a:p>
            <a:pPr marL="457200" indent="-457200" algn="l" rtl="0" fontAlgn="base">
              <a:buSzPct val="140000"/>
              <a:buFont typeface="Wingdings" panose="05000000000000000000" pitchFamily="2" charset="2"/>
              <a:buChar char="§"/>
            </a:pPr>
            <a:r>
              <a:rPr lang="en-US" sz="2800" b="0" i="0" u="none" strike="noStrike" dirty="0">
                <a:solidFill>
                  <a:srgbClr val="0C2577"/>
                </a:solidFill>
                <a:effectLst/>
                <a:latin typeface="+mn-lt"/>
              </a:rPr>
              <a:t>Infants and young children</a:t>
            </a:r>
            <a:r>
              <a:rPr lang="en-US" sz="2800" b="0" i="0" dirty="0">
                <a:solidFill>
                  <a:srgbClr val="0C2577"/>
                </a:solidFill>
                <a:effectLst/>
                <a:latin typeface="+mn-lt"/>
              </a:rPr>
              <a:t>​</a:t>
            </a:r>
          </a:p>
          <a:p>
            <a:pPr marL="457200" indent="-457200" algn="l" rtl="0" fontAlgn="base">
              <a:buSzPct val="140000"/>
              <a:buFont typeface="Wingdings" panose="05000000000000000000" pitchFamily="2" charset="2"/>
              <a:buChar char="§"/>
            </a:pPr>
            <a:r>
              <a:rPr lang="en-US" sz="2800" b="0" i="0" u="none" strike="noStrike" dirty="0">
                <a:solidFill>
                  <a:srgbClr val="0C2577"/>
                </a:solidFill>
                <a:effectLst/>
                <a:latin typeface="+mn-lt"/>
              </a:rPr>
              <a:t>Older adults </a:t>
            </a:r>
            <a:r>
              <a:rPr lang="en-US" sz="2000" b="0" i="0" u="none" strike="noStrike" dirty="0">
                <a:solidFill>
                  <a:srgbClr val="0C2577"/>
                </a:solidFill>
                <a:effectLst/>
                <a:latin typeface="+mn-lt"/>
              </a:rPr>
              <a:t>(especially living alone)</a:t>
            </a:r>
            <a:r>
              <a:rPr lang="en-US" sz="2000" b="0" i="0" dirty="0">
                <a:solidFill>
                  <a:srgbClr val="0C2577"/>
                </a:solidFill>
                <a:effectLst/>
                <a:latin typeface="+mn-lt"/>
              </a:rPr>
              <a:t>​</a:t>
            </a:r>
          </a:p>
          <a:p>
            <a:pPr marL="457200" indent="-457200">
              <a:buSzPct val="140000"/>
              <a:buFont typeface="Wingdings" panose="05000000000000000000" pitchFamily="2" charset="2"/>
              <a:buChar char="§"/>
            </a:pPr>
            <a:r>
              <a:rPr lang="en-US" sz="2800" i="0" dirty="0">
                <a:solidFill>
                  <a:srgbClr val="0C2577"/>
                </a:solidFill>
                <a:latin typeface="+mn-lt"/>
              </a:rPr>
              <a:t>Recent immigrants and tourists ​</a:t>
            </a:r>
          </a:p>
          <a:p>
            <a:pPr marL="457200" indent="-457200">
              <a:buSzPct val="140000"/>
              <a:buFont typeface="Wingdings" panose="05000000000000000000" pitchFamily="2" charset="2"/>
              <a:buChar char="§"/>
            </a:pPr>
            <a:r>
              <a:rPr lang="en-US" sz="2800" i="0">
                <a:solidFill>
                  <a:srgbClr val="0C2577"/>
                </a:solidFill>
                <a:latin typeface="+mn-lt"/>
              </a:rPr>
              <a:t>Pregnant people</a:t>
            </a:r>
          </a:p>
          <a:p>
            <a:pPr marL="457200" indent="-457200">
              <a:buSzPct val="140000"/>
              <a:buFont typeface="Wingdings" panose="05000000000000000000" pitchFamily="2" charset="2"/>
              <a:buChar char="§"/>
            </a:pPr>
            <a:r>
              <a:rPr lang="en-US" sz="2800" i="0" dirty="0">
                <a:solidFill>
                  <a:srgbClr val="0C2577"/>
                </a:solidFill>
                <a:latin typeface="+mn-lt"/>
              </a:rPr>
              <a:t>People </a:t>
            </a:r>
            <a:r>
              <a:rPr lang="en-US" sz="2800" b="0" i="0" u="none" strike="noStrike" dirty="0">
                <a:solidFill>
                  <a:srgbClr val="0C2577"/>
                </a:solidFill>
                <a:effectLst/>
                <a:latin typeface="+mn-lt"/>
              </a:rPr>
              <a:t>with: </a:t>
            </a:r>
          </a:p>
          <a:p>
            <a:pPr marL="914400" lvl="1" indent="-457200">
              <a:buSzPct val="140000"/>
              <a:buFont typeface="Wingdings" panose="05000000000000000000" pitchFamily="2" charset="2"/>
              <a:buChar char="§"/>
            </a:pPr>
            <a:r>
              <a:rPr lang="en-US" sz="2800" b="0" i="0" u="none" strike="noStrike" dirty="0">
                <a:solidFill>
                  <a:srgbClr val="0C2577"/>
                </a:solidFill>
                <a:effectLst/>
                <a:latin typeface="+mn-lt"/>
              </a:rPr>
              <a:t>chronic </a:t>
            </a:r>
            <a:r>
              <a:rPr lang="en-US" sz="2800" b="0" i="0" u="none" strike="noStrike">
                <a:solidFill>
                  <a:srgbClr val="0C2577"/>
                </a:solidFill>
                <a:effectLst/>
                <a:latin typeface="+mn-lt"/>
              </a:rPr>
              <a:t>illnesses including </a:t>
            </a:r>
            <a:r>
              <a:rPr lang="en-US" sz="2800" b="0" i="0" u="none" strike="noStrike" dirty="0">
                <a:solidFill>
                  <a:srgbClr val="0C2577"/>
                </a:solidFill>
                <a:effectLst/>
                <a:latin typeface="+mn-lt"/>
              </a:rPr>
              <a:t>mental</a:t>
            </a:r>
            <a:r>
              <a:rPr lang="en-US" sz="2800" b="0" i="0" u="none" strike="noStrike">
                <a:solidFill>
                  <a:srgbClr val="0C2577"/>
                </a:solidFill>
                <a:effectLst/>
                <a:latin typeface="+mn-lt"/>
              </a:rPr>
              <a:t> health conditions</a:t>
            </a:r>
            <a:endParaRPr lang="en-US" sz="2800" b="0" i="0" u="none" strike="noStrike" dirty="0">
              <a:solidFill>
                <a:srgbClr val="0C2577"/>
              </a:solidFill>
              <a:effectLst/>
              <a:latin typeface="+mn-lt"/>
            </a:endParaRPr>
          </a:p>
          <a:p>
            <a:pPr marL="914400" lvl="1" indent="-457200">
              <a:buSzPct val="140000"/>
              <a:buFont typeface="Wingdings" panose="05000000000000000000" pitchFamily="2" charset="2"/>
              <a:buChar char="§"/>
            </a:pPr>
            <a:r>
              <a:rPr lang="en-US" sz="2800" b="0" i="0" u="none" strike="noStrike" dirty="0">
                <a:solidFill>
                  <a:srgbClr val="0C2577"/>
                </a:solidFill>
                <a:effectLst/>
                <a:latin typeface="+mn-lt"/>
              </a:rPr>
              <a:t>physical impairments</a:t>
            </a:r>
            <a:r>
              <a:rPr lang="en-US" sz="2800" b="0" i="0" dirty="0">
                <a:solidFill>
                  <a:srgbClr val="0C2577"/>
                </a:solidFill>
                <a:effectLst/>
                <a:latin typeface="+mn-lt"/>
              </a:rPr>
              <a:t>​</a:t>
            </a:r>
          </a:p>
          <a:p>
            <a:pPr marL="914400" lvl="1" indent="-457200">
              <a:buSzPct val="140000"/>
              <a:buFont typeface="Wingdings" panose="05000000000000000000" pitchFamily="2" charset="2"/>
              <a:buChar char="§"/>
            </a:pPr>
            <a:r>
              <a:rPr lang="en-US" sz="2800" i="0" dirty="0">
                <a:solidFill>
                  <a:srgbClr val="0C2577"/>
                </a:solidFill>
                <a:latin typeface="+mn-lt"/>
              </a:rPr>
              <a:t>outdoor occupations</a:t>
            </a:r>
            <a:r>
              <a:rPr lang="en-US" sz="2800" i="0">
                <a:solidFill>
                  <a:srgbClr val="0C2577"/>
                </a:solidFill>
                <a:latin typeface="+mn-lt"/>
              </a:rPr>
              <a:t> </a:t>
            </a:r>
            <a:endParaRPr lang="en-US" sz="2800" b="0" i="0" dirty="0">
              <a:solidFill>
                <a:srgbClr val="0C2577"/>
              </a:solidFill>
              <a:effectLst/>
              <a:latin typeface="+mn-lt"/>
            </a:endParaRPr>
          </a:p>
          <a:p>
            <a:pPr marL="457200" indent="-457200" algn="l" rtl="0" fontAlgn="base">
              <a:buSzPct val="140000"/>
              <a:buFont typeface="Wingdings" panose="05000000000000000000" pitchFamily="2" charset="2"/>
              <a:buChar char="§"/>
            </a:pPr>
            <a:r>
              <a:rPr lang="en-US" sz="2800" b="0" i="0" dirty="0">
                <a:solidFill>
                  <a:srgbClr val="0C2577"/>
                </a:solidFill>
                <a:effectLst/>
                <a:latin typeface="+mn-lt"/>
              </a:rPr>
              <a:t>​Those:</a:t>
            </a:r>
          </a:p>
          <a:p>
            <a:pPr marL="914400" lvl="1" indent="-457200">
              <a:buSzPct val="140000"/>
              <a:buFont typeface="Wingdings" panose="05000000000000000000" pitchFamily="2" charset="2"/>
              <a:buChar char="§"/>
            </a:pPr>
            <a:r>
              <a:rPr lang="en-US" sz="2800" b="0" i="0" u="none" strike="noStrike" dirty="0">
                <a:solidFill>
                  <a:srgbClr val="0C2577"/>
                </a:solidFill>
                <a:effectLst/>
                <a:latin typeface="+mn-lt"/>
              </a:rPr>
              <a:t>without AC or who don’t use </a:t>
            </a:r>
            <a:r>
              <a:rPr lang="en-US" sz="2800" i="0" dirty="0">
                <a:solidFill>
                  <a:srgbClr val="0C2577"/>
                </a:solidFill>
                <a:latin typeface="+mn-lt"/>
              </a:rPr>
              <a:t>it</a:t>
            </a:r>
          </a:p>
          <a:p>
            <a:pPr marL="914400" lvl="1" indent="-457200">
              <a:buSzPct val="140000"/>
              <a:buFont typeface="Wingdings" panose="05000000000000000000" pitchFamily="2" charset="2"/>
              <a:buChar char="§"/>
            </a:pPr>
            <a:r>
              <a:rPr lang="en-US" sz="2800" i="0" dirty="0">
                <a:solidFill>
                  <a:srgbClr val="0C2577"/>
                </a:solidFill>
                <a:latin typeface="+mn-lt"/>
              </a:rPr>
              <a:t>who are physically active outdoors</a:t>
            </a:r>
          </a:p>
          <a:p>
            <a:pPr marL="914400" lvl="1" indent="-457200">
              <a:buSzPct val="140000"/>
              <a:buFont typeface="Wingdings" panose="05000000000000000000" pitchFamily="2" charset="2"/>
              <a:buChar char="§"/>
            </a:pPr>
            <a:r>
              <a:rPr lang="en-US" sz="2800" i="0" dirty="0">
                <a:solidFill>
                  <a:srgbClr val="0C2577"/>
                </a:solidFill>
                <a:latin typeface="+mn-lt"/>
              </a:rPr>
              <a:t>that are socially isolated or homeless</a:t>
            </a:r>
          </a:p>
          <a:p>
            <a:pPr marL="342900" indent="-342900" algn="l" rtl="0" fontAlgn="base">
              <a:buFont typeface="Arial" panose="020B0604020202020204" pitchFamily="34" charset="0"/>
              <a:buChar char="•"/>
            </a:pPr>
            <a:endParaRPr lang="en-US" sz="2800" b="0" i="0" dirty="0">
              <a:solidFill>
                <a:srgbClr val="0C2577"/>
              </a:solidFill>
              <a:effectLst/>
              <a:latin typeface="+mn-lt"/>
            </a:endParaRPr>
          </a:p>
        </p:txBody>
      </p:sp>
    </p:spTree>
    <p:extLst>
      <p:ext uri="{BB962C8B-B14F-4D97-AF65-F5344CB8AC3E}">
        <p14:creationId xmlns:p14="http://schemas.microsoft.com/office/powerpoint/2010/main" xmlns="" val="32044114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0" y="560070"/>
            <a:ext cx="2785099" cy="4187345"/>
          </a:xfrm>
        </p:spPr>
        <p:txBody>
          <a:bodyPr>
            <a:normAutofit/>
          </a:bodyPr>
          <a:lstStyle/>
          <a:p>
            <a:pPr algn="r"/>
            <a:r>
              <a:rPr lang="en-US" sz="3000"/>
              <a:t>Notable adverse  health</a:t>
            </a:r>
            <a:r>
              <a:rPr lang="en-US" sz="3000" dirty="0"/>
              <a:t> impacts </a:t>
            </a:r>
            <a:r>
              <a:rPr lang="en-US" sz="3000"/>
              <a:t>associated with </a:t>
            </a:r>
            <a:r>
              <a:rPr lang="en-US" sz="3000" dirty="0"/>
              <a:t>extreme heat:</a:t>
            </a:r>
          </a:p>
        </p:txBody>
      </p:sp>
      <p:sp>
        <p:nvSpPr>
          <p:cNvPr id="7" name="Content Placeholder 6">
            <a:extLst>
              <a:ext uri="{FF2B5EF4-FFF2-40B4-BE49-F238E27FC236}">
                <a16:creationId xmlns:a16="http://schemas.microsoft.com/office/drawing/2014/main" xmlns="" id="{573F1275-107D-4D53-86AB-B71C3BC11BDC}"/>
              </a:ext>
            </a:extLst>
          </p:cNvPr>
          <p:cNvSpPr>
            <a:spLocks noGrp="1"/>
          </p:cNvSpPr>
          <p:nvPr>
            <p:ph idx="1"/>
          </p:nvPr>
        </p:nvSpPr>
        <p:spPr>
          <a:xfrm>
            <a:off x="3111190" y="560070"/>
            <a:ext cx="6032810" cy="4343400"/>
          </a:xfrm>
        </p:spPr>
        <p:txBody>
          <a:bodyPr/>
          <a:lstStyle/>
          <a:p>
            <a:r>
              <a:rPr lang="en-US" sz="2800" b="0" i="0" dirty="0">
                <a:effectLst/>
              </a:rPr>
              <a:t>Acute kidney injury</a:t>
            </a:r>
          </a:p>
          <a:p>
            <a:r>
              <a:rPr lang="en-US" sz="2800" b="0" i="0" dirty="0">
                <a:effectLst/>
              </a:rPr>
              <a:t>Heatstroke, dehydration, heat exhaustion</a:t>
            </a:r>
          </a:p>
          <a:p>
            <a:r>
              <a:rPr lang="en-US" sz="2800" b="0" i="0" dirty="0">
                <a:effectLst/>
              </a:rPr>
              <a:t>Adverse pregnancy outcomes</a:t>
            </a:r>
          </a:p>
          <a:p>
            <a:r>
              <a:rPr lang="en-US" sz="2800" b="0" i="0" dirty="0">
                <a:effectLst/>
              </a:rPr>
              <a:t>Worsened sleep patterns</a:t>
            </a:r>
          </a:p>
          <a:p>
            <a:r>
              <a:rPr lang="en-US" sz="2800" b="0" i="0" dirty="0">
                <a:effectLst/>
              </a:rPr>
              <a:t>Worsening mental health  </a:t>
            </a:r>
          </a:p>
          <a:p>
            <a:r>
              <a:rPr lang="en-US" sz="2800" b="0" i="0" dirty="0">
                <a:effectLst/>
              </a:rPr>
              <a:t>Worsening of underlying cardiovascular disease and respiratory disease</a:t>
            </a:r>
          </a:p>
          <a:p>
            <a:r>
              <a:rPr lang="en-US" sz="2800" b="0" i="0" dirty="0">
                <a:effectLst/>
              </a:rPr>
              <a:t>Increases in non-accidental and injury-related deaths</a:t>
            </a:r>
            <a:endParaRPr lang="en-US" sz="2800" b="0" i="0" u="none" strike="noStrike" baseline="30000" dirty="0">
              <a:effectLst/>
            </a:endParaRPr>
          </a:p>
        </p:txBody>
      </p:sp>
    </p:spTree>
    <p:extLst>
      <p:ext uri="{BB962C8B-B14F-4D97-AF65-F5344CB8AC3E}">
        <p14:creationId xmlns:p14="http://schemas.microsoft.com/office/powerpoint/2010/main" xmlns="" val="7879295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469C6-64E0-4ABF-82EC-5DD5CEE8F642}"/>
              </a:ext>
            </a:extLst>
          </p:cNvPr>
          <p:cNvSpPr>
            <a:spLocks noGrp="1"/>
          </p:cNvSpPr>
          <p:nvPr>
            <p:ph type="title"/>
          </p:nvPr>
        </p:nvSpPr>
        <p:spPr>
          <a:xfrm>
            <a:off x="0" y="2514600"/>
            <a:ext cx="2677887" cy="914400"/>
          </a:xfrm>
        </p:spPr>
        <p:txBody>
          <a:bodyPr/>
          <a:lstStyle/>
          <a:p>
            <a:pPr algn="r"/>
            <a:r>
              <a:rPr lang="en-CA" sz="3000" dirty="0"/>
              <a:t>BC Coroners Report on </a:t>
            </a:r>
            <a:r>
              <a:rPr lang="en-CA" sz="3000"/>
              <a:t>2021 Heat</a:t>
            </a:r>
            <a:r>
              <a:rPr lang="en-CA" sz="3000" dirty="0"/>
              <a:t> Dome Deaths</a:t>
            </a:r>
          </a:p>
        </p:txBody>
      </p:sp>
      <p:sp>
        <p:nvSpPr>
          <p:cNvPr id="3" name="Content Placeholder 2">
            <a:extLst>
              <a:ext uri="{FF2B5EF4-FFF2-40B4-BE49-F238E27FC236}">
                <a16:creationId xmlns:a16="http://schemas.microsoft.com/office/drawing/2014/main" xmlns="" id="{D85C1383-A6ED-4054-8E51-D9D8D5B2EEBA}"/>
              </a:ext>
            </a:extLst>
          </p:cNvPr>
          <p:cNvSpPr>
            <a:spLocks noGrp="1"/>
          </p:cNvSpPr>
          <p:nvPr>
            <p:ph idx="1"/>
          </p:nvPr>
        </p:nvSpPr>
        <p:spPr>
          <a:xfrm>
            <a:off x="3053264" y="1027695"/>
            <a:ext cx="5993272" cy="4343400"/>
          </a:xfrm>
        </p:spPr>
        <p:txBody>
          <a:bodyPr/>
          <a:lstStyle/>
          <a:p>
            <a:r>
              <a:rPr lang="en-US" sz="2800" dirty="0"/>
              <a:t>619 heat-related deaths</a:t>
            </a:r>
          </a:p>
          <a:p>
            <a:r>
              <a:rPr lang="en-US" sz="2800" dirty="0"/>
              <a:t>98% </a:t>
            </a:r>
            <a:r>
              <a:rPr lang="en-US" sz="2800"/>
              <a:t>deaths occurred</a:t>
            </a:r>
            <a:r>
              <a:rPr lang="en-US" sz="2800" dirty="0"/>
              <a:t> indoors</a:t>
            </a:r>
          </a:p>
          <a:p>
            <a:r>
              <a:rPr lang="en-US" sz="2800" dirty="0"/>
              <a:t>67% were older adults</a:t>
            </a:r>
          </a:p>
          <a:p>
            <a:r>
              <a:rPr lang="en-US" sz="2800" dirty="0"/>
              <a:t>Higher </a:t>
            </a:r>
            <a:r>
              <a:rPr lang="en-US" sz="2800"/>
              <a:t>rates </a:t>
            </a:r>
            <a:r>
              <a:rPr lang="en-US" sz="2800" dirty="0"/>
              <a:t>among people with chronic diseases (</a:t>
            </a:r>
            <a:r>
              <a:rPr lang="en-US" sz="2800"/>
              <a:t>e.g.,</a:t>
            </a:r>
            <a:r>
              <a:rPr lang="en-US" sz="2800" dirty="0"/>
              <a:t> </a:t>
            </a:r>
            <a:r>
              <a:rPr lang="en-US" sz="2800"/>
              <a:t>depression and </a:t>
            </a:r>
            <a:r>
              <a:rPr lang="en-US" sz="2800" dirty="0"/>
              <a:t>schizophrenia</a:t>
            </a:r>
            <a:r>
              <a:rPr lang="en-US" sz="2800"/>
              <a:t>)</a:t>
            </a:r>
            <a:endParaRPr lang="en-US" sz="2800" dirty="0"/>
          </a:p>
          <a:p>
            <a:r>
              <a:rPr lang="en-US" sz="2800" dirty="0"/>
              <a:t>56% lived alone</a:t>
            </a:r>
          </a:p>
          <a:p>
            <a:r>
              <a:rPr lang="en-US" sz="2800" dirty="0"/>
              <a:t>7% had air conditioning</a:t>
            </a:r>
          </a:p>
          <a:p>
            <a:r>
              <a:rPr lang="en-US" sz="2800" dirty="0"/>
              <a:t>Most lived in socially or materially deprived neighbourhoods</a:t>
            </a:r>
          </a:p>
        </p:txBody>
      </p:sp>
    </p:spTree>
    <p:extLst>
      <p:ext uri="{BB962C8B-B14F-4D97-AF65-F5344CB8AC3E}">
        <p14:creationId xmlns:p14="http://schemas.microsoft.com/office/powerpoint/2010/main" xmlns="" val="6635895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A5E0D70-DA60-4DFB-AA97-270FA30C2554}"/>
              </a:ext>
            </a:extLst>
          </p:cNvPr>
          <p:cNvPicPr>
            <a:picLocks noChangeAspect="1"/>
          </p:cNvPicPr>
          <p:nvPr/>
        </p:nvPicPr>
        <p:blipFill>
          <a:blip r:embed="rId3" cstate="print"/>
          <a:stretch>
            <a:fillRect/>
          </a:stretch>
        </p:blipFill>
        <p:spPr>
          <a:xfrm rot="20971083">
            <a:off x="151064" y="3542629"/>
            <a:ext cx="4628422" cy="208527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Title"/>
          <p:cNvSpPr>
            <a:spLocks noGrp="1"/>
          </p:cNvSpPr>
          <p:nvPr>
            <p:ph type="ctrTitle"/>
          </p:nvPr>
        </p:nvSpPr>
        <p:spPr>
          <a:xfrm>
            <a:off x="0" y="-368858"/>
            <a:ext cx="2977376" cy="4187345"/>
          </a:xfrm>
        </p:spPr>
        <p:txBody>
          <a:bodyPr>
            <a:normAutofit/>
          </a:bodyPr>
          <a:lstStyle/>
          <a:p>
            <a:pPr algn="r"/>
            <a:r>
              <a:rPr lang="en-US" sz="3000"/>
              <a:t> Mitigation</a:t>
            </a:r>
            <a:r>
              <a:rPr lang="en-US" sz="3000" dirty="0"/>
              <a:t> and adaptation play a role in protecting ourselves from extreme heat</a:t>
            </a:r>
          </a:p>
        </p:txBody>
      </p:sp>
      <p:graphicFrame>
        <p:nvGraphicFramePr>
          <p:cNvPr id="6" name="Content Placeholder">
            <a:extLst>
              <a:ext uri="{FF2B5EF4-FFF2-40B4-BE49-F238E27FC236}">
                <a16:creationId xmlns:a16="http://schemas.microsoft.com/office/drawing/2014/main" xmlns="" id="{D442B96D-D292-4F12-BB68-6CFD2A6C7356}"/>
              </a:ext>
            </a:extLst>
          </p:cNvPr>
          <p:cNvGraphicFramePr>
            <a:graphicFrameLocks noGrp="1"/>
          </p:cNvGraphicFramePr>
          <p:nvPr>
            <p:ph idx="1"/>
            <p:extLst>
              <p:ext uri="{D42A27DB-BD31-4B8C-83A1-F6EECF244321}">
                <p14:modId xmlns:p14="http://schemas.microsoft.com/office/powerpoint/2010/main" xmlns="" val="4102310527"/>
              </p:ext>
            </p:extLst>
          </p:nvPr>
        </p:nvGraphicFramePr>
        <p:xfrm>
          <a:off x="3241625" y="147004"/>
          <a:ext cx="5626977" cy="615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8462291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5C5EC13-D525-45A8-A7F4-B9BB5CA94959}"/>
              </a:ext>
            </a:extLst>
          </p:cNvPr>
          <p:cNvPicPr>
            <a:picLocks noChangeAspect="1"/>
          </p:cNvPicPr>
          <p:nvPr/>
        </p:nvPicPr>
        <p:blipFill rotWithShape="1">
          <a:blip r:embed="rId3" cstate="print"/>
          <a:srcRect l="19429" r="26659" b="1"/>
          <a:stretch/>
        </p:blipFill>
        <p:spPr>
          <a:xfrm>
            <a:off x="285029" y="297437"/>
            <a:ext cx="3424873" cy="34145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Title 9">
            <a:extLst>
              <a:ext uri="{FF2B5EF4-FFF2-40B4-BE49-F238E27FC236}">
                <a16:creationId xmlns:a16="http://schemas.microsoft.com/office/drawing/2014/main" xmlns="" id="{979CFF49-DAF8-4316-AC37-3E85B8D6607B}"/>
              </a:ext>
            </a:extLst>
          </p:cNvPr>
          <p:cNvSpPr>
            <a:spLocks noGrp="1"/>
          </p:cNvSpPr>
          <p:nvPr>
            <p:ph type="title"/>
          </p:nvPr>
        </p:nvSpPr>
        <p:spPr>
          <a:xfrm>
            <a:off x="4920083" y="433116"/>
            <a:ext cx="4929929" cy="914400"/>
          </a:xfrm>
        </p:spPr>
        <p:txBody>
          <a:bodyPr/>
          <a:lstStyle/>
          <a:p>
            <a:r>
              <a:rPr lang="en-CA" dirty="0"/>
              <a:t>Urban Heat Island Map</a:t>
            </a:r>
          </a:p>
        </p:txBody>
      </p:sp>
      <p:pic>
        <p:nvPicPr>
          <p:cNvPr id="6" name="Picture 5">
            <a:extLst>
              <a:ext uri="{FF2B5EF4-FFF2-40B4-BE49-F238E27FC236}">
                <a16:creationId xmlns:a16="http://schemas.microsoft.com/office/drawing/2014/main" xmlns="" id="{0ECCFC2A-89A5-43E9-87F1-CD3FE76670E5}"/>
              </a:ext>
            </a:extLst>
          </p:cNvPr>
          <p:cNvPicPr>
            <a:picLocks noChangeAspect="1"/>
          </p:cNvPicPr>
          <p:nvPr/>
        </p:nvPicPr>
        <p:blipFill>
          <a:blip r:embed="rId4" cstate="print"/>
          <a:stretch>
            <a:fillRect/>
          </a:stretch>
        </p:blipFill>
        <p:spPr>
          <a:xfrm>
            <a:off x="3905896" y="2331271"/>
            <a:ext cx="5055842" cy="43529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 name="Picture 2">
            <a:extLst>
              <a:ext uri="{FF2B5EF4-FFF2-40B4-BE49-F238E27FC236}">
                <a16:creationId xmlns:a16="http://schemas.microsoft.com/office/drawing/2014/main" xmlns="" id="{A49609CF-1DC0-4886-A7DA-1BE8F733C821}"/>
              </a:ext>
            </a:extLst>
          </p:cNvPr>
          <p:cNvPicPr>
            <a:picLocks noChangeAspect="1"/>
          </p:cNvPicPr>
          <p:nvPr/>
        </p:nvPicPr>
        <p:blipFill>
          <a:blip r:embed="rId5" cstate="print"/>
          <a:stretch>
            <a:fillRect/>
          </a:stretch>
        </p:blipFill>
        <p:spPr>
          <a:xfrm>
            <a:off x="2614413" y="1771228"/>
            <a:ext cx="3181350" cy="43529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16591665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D5239-8D4E-4E74-8ED3-058FF22F2790}"/>
              </a:ext>
            </a:extLst>
          </p:cNvPr>
          <p:cNvSpPr>
            <a:spLocks noGrp="1"/>
          </p:cNvSpPr>
          <p:nvPr>
            <p:ph type="title"/>
          </p:nvPr>
        </p:nvSpPr>
        <p:spPr>
          <a:xfrm>
            <a:off x="1095375" y="193920"/>
            <a:ext cx="7826556" cy="914400"/>
          </a:xfrm>
        </p:spPr>
        <p:txBody>
          <a:bodyPr/>
          <a:lstStyle/>
          <a:p>
            <a:r>
              <a:rPr lang="en-CA" dirty="0"/>
              <a:t>Resources and Contact Info:</a:t>
            </a:r>
          </a:p>
        </p:txBody>
      </p:sp>
      <p:sp>
        <p:nvSpPr>
          <p:cNvPr id="3" name="Content Placeholder 2">
            <a:extLst>
              <a:ext uri="{FF2B5EF4-FFF2-40B4-BE49-F238E27FC236}">
                <a16:creationId xmlns:a16="http://schemas.microsoft.com/office/drawing/2014/main" xmlns="" id="{26DDF975-7A87-463F-AB62-3AD44A7A66E5}"/>
              </a:ext>
            </a:extLst>
          </p:cNvPr>
          <p:cNvSpPr>
            <a:spLocks noGrp="1"/>
          </p:cNvSpPr>
          <p:nvPr>
            <p:ph idx="1"/>
          </p:nvPr>
        </p:nvSpPr>
        <p:spPr>
          <a:xfrm>
            <a:off x="175847" y="1108809"/>
            <a:ext cx="8968153" cy="4343400"/>
          </a:xfrm>
        </p:spPr>
        <p:txBody>
          <a:bodyPr/>
          <a:lstStyle/>
          <a:p>
            <a:r>
              <a:rPr lang="en-US" sz="2400" b="0" dirty="0">
                <a:solidFill>
                  <a:schemeClr val="tx2"/>
                </a:solidFill>
              </a:rPr>
              <a:t>Places to cool off in Ottawa: </a:t>
            </a:r>
            <a:r>
              <a:rPr lang="en-US" sz="2400" b="0" dirty="0">
                <a:solidFill>
                  <a:schemeClr val="tx1"/>
                </a:solidFill>
                <a:hlinkClick r:id="rId3">
                  <a:extLst>
                    <a:ext uri="{A12FA001-AC4F-418D-AE19-62706E023703}">
                      <ahyp:hlinkClr xmlns:ahyp="http://schemas.microsoft.com/office/drawing/2018/hyperlinkcolor" xmlns="" val="tx"/>
                    </a:ext>
                  </a:extLst>
                </a:hlinkClick>
              </a:rPr>
              <a:t>https://www.ottawapublichealth.ca/en/public-health-topics/extreme-heat-and-humidity.aspx</a:t>
            </a:r>
            <a:endParaRPr lang="en-US" sz="2400" b="0" dirty="0">
              <a:solidFill>
                <a:schemeClr val="tx1"/>
              </a:solidFill>
            </a:endParaRPr>
          </a:p>
          <a:p>
            <a:pPr lvl="0"/>
            <a:r>
              <a:rPr lang="en-US" sz="2400" b="0" dirty="0">
                <a:solidFill>
                  <a:schemeClr val="tx2"/>
                </a:solidFill>
              </a:rPr>
              <a:t>Beat the Heat Webpage</a:t>
            </a:r>
            <a:r>
              <a:rPr lang="en-US" sz="2400" b="0" dirty="0">
                <a:solidFill>
                  <a:srgbClr val="CC6600"/>
                </a:solidFill>
              </a:rPr>
              <a:t>: </a:t>
            </a:r>
            <a:r>
              <a:rPr lang="en-US" sz="2400" b="0" dirty="0">
                <a:solidFill>
                  <a:schemeClr val="tx1"/>
                </a:solidFill>
                <a:hlinkClick r:id="rId4">
                  <a:extLst>
                    <a:ext uri="{A12FA001-AC4F-418D-AE19-62706E023703}">
                      <ahyp:hlinkClr xmlns:ahyp="http://schemas.microsoft.com/office/drawing/2018/hyperlinkcolor" xmlns="" val="tx"/>
                    </a:ext>
                  </a:extLst>
                </a:hlinkClick>
              </a:rPr>
              <a:t>https://www.ottawapublichealth.ca/en/public-health-topics/resources/Documents/Beat-the-Heat_EN.pdf</a:t>
            </a:r>
            <a:endParaRPr lang="en-US" sz="2400" b="0" dirty="0">
              <a:solidFill>
                <a:schemeClr val="tx1"/>
              </a:solidFill>
            </a:endParaRPr>
          </a:p>
          <a:p>
            <a:pPr lvl="0"/>
            <a:r>
              <a:rPr lang="en-US" sz="2400" b="0" dirty="0">
                <a:solidFill>
                  <a:schemeClr val="tx2"/>
                </a:solidFill>
              </a:rPr>
              <a:t>City of Ottawa Urban Heat Island Maps</a:t>
            </a:r>
            <a:r>
              <a:rPr lang="en-US" sz="2400" b="0" u="none" dirty="0">
                <a:solidFill>
                  <a:srgbClr val="CC6600"/>
                </a:solidFill>
              </a:rPr>
              <a:t>: </a:t>
            </a:r>
            <a:r>
              <a:rPr lang="en-US" sz="2400" b="0" dirty="0">
                <a:solidFill>
                  <a:schemeClr val="tx1"/>
                </a:solidFill>
                <a:hlinkClick r:id="rId5">
                  <a:extLst>
                    <a:ext uri="{A12FA001-AC4F-418D-AE19-62706E023703}">
                      <ahyp:hlinkClr xmlns:ahyp="http://schemas.microsoft.com/office/drawing/2018/hyperlinkcolor" xmlns="" val="tx"/>
                    </a:ext>
                  </a:extLst>
                </a:hlinkClick>
              </a:rPr>
              <a:t>https://engage.ottawa.ca/climate-resiliency/news_feed/urban-heat-island</a:t>
            </a:r>
            <a:endParaRPr lang="en-US" sz="2400" b="0" dirty="0">
              <a:solidFill>
                <a:schemeClr val="tx1"/>
              </a:solidFill>
            </a:endParaRPr>
          </a:p>
          <a:p>
            <a:pPr lvl="0"/>
            <a:r>
              <a:rPr lang="en-US" sz="2400" dirty="0">
                <a:solidFill>
                  <a:schemeClr val="tx2"/>
                </a:solidFill>
              </a:rPr>
              <a:t>To g</a:t>
            </a:r>
            <a:r>
              <a:rPr lang="en-CA" sz="2400" dirty="0">
                <a:solidFill>
                  <a:schemeClr val="tx2"/>
                </a:solidFill>
              </a:rPr>
              <a:t>et involved </a:t>
            </a:r>
            <a:r>
              <a:rPr lang="en-CA" sz="2400" dirty="0"/>
              <a:t>in climate resiliency:</a:t>
            </a:r>
          </a:p>
          <a:p>
            <a:pPr marL="400050" lvl="1" indent="0">
              <a:buNone/>
            </a:pPr>
            <a:r>
              <a:rPr lang="en-CA" sz="2400" dirty="0">
                <a:solidFill>
                  <a:schemeClr val="tx1"/>
                </a:solidFill>
                <a:hlinkClick r:id="rId6">
                  <a:extLst>
                    <a:ext uri="{A12FA001-AC4F-418D-AE19-62706E023703}">
                      <ahyp:hlinkClr xmlns:ahyp="http://schemas.microsoft.com/office/drawing/2018/hyperlinkcolor" xmlns="" val="tx"/>
                    </a:ext>
                  </a:extLst>
                </a:hlinkClick>
              </a:rPr>
              <a:t>https://engage.ottawa.ca/climate-resiliency</a:t>
            </a:r>
            <a:endParaRPr lang="en-CA" sz="2400" dirty="0">
              <a:solidFill>
                <a:schemeClr val="tx1"/>
              </a:solidFill>
            </a:endParaRPr>
          </a:p>
          <a:p>
            <a:r>
              <a:rPr lang="en-CA" sz="2400" dirty="0"/>
              <a:t>To learn more: </a:t>
            </a:r>
            <a:r>
              <a:rPr lang="en-CA" sz="2400" dirty="0">
                <a:solidFill>
                  <a:schemeClr val="tx1"/>
                </a:solidFill>
                <a:hlinkClick r:id="rId7">
                  <a:extLst>
                    <a:ext uri="{A12FA001-AC4F-418D-AE19-62706E023703}">
                      <ahyp:hlinkClr xmlns:ahyp="http://schemas.microsoft.com/office/drawing/2018/hyperlinkcolor" xmlns="" val="tx"/>
                    </a:ext>
                  </a:extLst>
                </a:hlinkClick>
              </a:rPr>
              <a:t>Climatechange@ottawa.ca</a:t>
            </a:r>
            <a:endParaRPr lang="en-CA" sz="2400" dirty="0">
              <a:solidFill>
                <a:schemeClr val="tx1"/>
              </a:solidFill>
            </a:endParaRPr>
          </a:p>
          <a:p>
            <a:r>
              <a:rPr lang="en-CA" sz="2400" dirty="0"/>
              <a:t>Contact information: </a:t>
            </a:r>
            <a:r>
              <a:rPr lang="en-CA" sz="2400" dirty="0">
                <a:solidFill>
                  <a:schemeClr val="tx1"/>
                </a:solidFill>
                <a:hlinkClick r:id="rId8">
                  <a:extLst>
                    <a:ext uri="{A12FA001-AC4F-418D-AE19-62706E023703}">
                      <ahyp:hlinkClr xmlns:ahyp="http://schemas.microsoft.com/office/drawing/2018/hyperlinkcolor" xmlns="" val="tx"/>
                    </a:ext>
                  </a:extLst>
                </a:hlinkClick>
              </a:rPr>
              <a:t>Birgit.Isernhagen@ottawa.ca</a:t>
            </a:r>
            <a:endParaRPr lang="en-CA" sz="2400" dirty="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xmlns="" val="2450812424"/>
      </p:ext>
    </p:extLst>
  </p:cSld>
  <p:clrMapOvr>
    <a:masterClrMapping/>
  </p:clrMapOvr>
  <p:transition/>
</p:sld>
</file>

<file path=ppt/theme/theme1.xml><?xml version="1.0" encoding="utf-8"?>
<a:theme xmlns:a="http://schemas.openxmlformats.org/drawingml/2006/main" name="City Presentation template">
  <a:themeElements>
    <a:clrScheme name="City Presentatio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City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charset="0"/>
          </a:defRPr>
        </a:defPPr>
      </a:lstStyle>
    </a:lnDef>
  </a:objectDefaults>
  <a:extraClrSchemeLst>
    <a:extraClrScheme>
      <a:clrScheme name="City Presentatio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City Presentatio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City Presentatio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ty Presentatio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City Presentatio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City Presentatio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011204e-9dd9-4374-b7d9-ba726a10e6dd">
      <Value>2</Value>
      <Value>1</Value>
    </TaxCatchAll>
    <jb0de648659b4ccc8315826f37e199da xmlns="e011204e-9dd9-4374-b7d9-ba726a10e6dd">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2b4831c4-5e06-4503-882e-b0854dc977be</TermId>
        </TermInfo>
      </Terms>
    </jb0de648659b4ccc8315826f37e199da>
    <lcf76f155ced4ddcb4097134ff3c332f xmlns="dd827572-73ed-4c6d-ac95-d89a703dcff5">
      <Terms xmlns="http://schemas.microsoft.com/office/infopath/2007/PartnerControls"/>
    </lcf76f155ced4ddcb4097134ff3c332f>
    <cf723cf4f6294ac786df8ce0a748dce8 xmlns="e011204e-9dd9-4374-b7d9-ba726a10e6dd">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b5a8e3c3-c376-468f-966b-959e85acff83</TermId>
        </TermInfo>
      </Terms>
    </cf723cf4f6294ac786df8ce0a748dce8>
    <SharedWithUsers xmlns="e011204e-9dd9-4374-b7d9-ba726a10e6dd">
      <UserInfo>
        <DisplayName>Isernhagen, Birgit</DisplayName>
        <AccountId>17</AccountId>
        <AccountType/>
      </UserInfo>
      <UserInfo>
        <DisplayName>Ferguson, Michael</DisplayName>
        <AccountId>65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City Document" ma:contentTypeID="0x010100A85AD0C04AA142B6BAF633C1CED63B7100309E8D9FABCDA24D8E8759AB7856BB9D" ma:contentTypeVersion="20" ma:contentTypeDescription="The base content type" ma:contentTypeScope="" ma:versionID="72848cee3f87f596cdc909e0890a6b89">
  <xsd:schema xmlns:xsd="http://www.w3.org/2001/XMLSchema" xmlns:xs="http://www.w3.org/2001/XMLSchema" xmlns:p="http://schemas.microsoft.com/office/2006/metadata/properties" xmlns:ns2="e011204e-9dd9-4374-b7d9-ba726a10e6dd" xmlns:ns3="dd827572-73ed-4c6d-ac95-d89a703dcff5" targetNamespace="http://schemas.microsoft.com/office/2006/metadata/properties" ma:root="true" ma:fieldsID="877a46717c282ad3dd80fc1bc3d36b7c" ns2:_="" ns3:_="">
    <xsd:import namespace="e011204e-9dd9-4374-b7d9-ba726a10e6dd"/>
    <xsd:import namespace="dd827572-73ed-4c6d-ac95-d89a703dcff5"/>
    <xsd:element name="properties">
      <xsd:complexType>
        <xsd:sequence>
          <xsd:element name="documentManagement">
            <xsd:complexType>
              <xsd:all>
                <xsd:element ref="ns2:cf723cf4f6294ac786df8ce0a748dce8" minOccurs="0"/>
                <xsd:element ref="ns2:TaxCatchAll" minOccurs="0"/>
                <xsd:element ref="ns2:TaxCatchAllLabel" minOccurs="0"/>
                <xsd:element ref="ns2:jb0de648659b4ccc8315826f37e199da"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11204e-9dd9-4374-b7d9-ba726a10e6dd" elementFormDefault="qualified">
    <xsd:import namespace="http://schemas.microsoft.com/office/2006/documentManagement/types"/>
    <xsd:import namespace="http://schemas.microsoft.com/office/infopath/2007/PartnerControls"/>
    <xsd:element name="cf723cf4f6294ac786df8ce0a748dce8" ma:index="8" ma:taxonomy="true" ma:internalName="cf723cf4f6294ac786df8ce0a748dce8" ma:taxonomyFieldName="Year" ma:displayName="Year" ma:readOnly="false" ma:default="-1;#2020|b5a8e3c3-c376-468f-966b-959e85acff83" ma:fieldId="{cf723cf4-f629-4ac7-86df-8ce0a748dce8}" ma:sspId="6be35c7e-fc95-41ab-9e72-a2445f84d619" ma:termSetId="cd130b44-332d-48b5-a541-332e3698f6f9"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a75978d-7223-48b8-b521-e22d33575add}" ma:internalName="TaxCatchAll" ma:showField="CatchAllData" ma:web="e011204e-9dd9-4374-b7d9-ba726a10e6d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a75978d-7223-48b8-b521-e22d33575add}" ma:internalName="TaxCatchAllLabel" ma:readOnly="true" ma:showField="CatchAllDataLabel" ma:web="e011204e-9dd9-4374-b7d9-ba726a10e6dd">
      <xsd:complexType>
        <xsd:complexContent>
          <xsd:extension base="dms:MultiChoiceLookup">
            <xsd:sequence>
              <xsd:element name="Value" type="dms:Lookup" maxOccurs="unbounded" minOccurs="0" nillable="true"/>
            </xsd:sequence>
          </xsd:extension>
        </xsd:complexContent>
      </xsd:complexType>
    </xsd:element>
    <xsd:element name="jb0de648659b4ccc8315826f37e199da" ma:index="12" ma:taxonomy="true" ma:internalName="jb0de648659b4ccc8315826f37e199da" ma:taxonomyFieldName="Document_x0020_Status" ma:displayName="Document Status" ma:readOnly="false" ma:default="-1;#Draft|2b4831c4-5e06-4503-882e-b0854dc977be" ma:fieldId="{3b0de648-659b-4ccc-8315-826f37e199da}" ma:sspId="6be35c7e-fc95-41ab-9e72-a2445f84d619" ma:termSetId="56ecd3ec-27cf-4732-8d9c-e53480740cb1" ma:anchorId="00000000-0000-0000-0000-000000000000" ma:open="false" ma:isKeyword="false">
      <xsd:complexType>
        <xsd:sequence>
          <xsd:element ref="pc:Terms" minOccurs="0" maxOccurs="1"/>
        </xsd:sequence>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827572-73ed-4c6d-ac95-d89a703dcff5"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ternalName="MediaServiceDateTake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6be35c7e-fc95-41ab-9e72-a2445f84d619" ma:termSetId="09814cd3-568e-fe90-9814-8d621ff8fb84" ma:anchorId="fba54fb3-c3e1-fe81-a776-ca4b69148c4d" ma:open="true" ma:isKeyword="false">
      <xsd:complexType>
        <xsd:sequence>
          <xsd:element ref="pc:Terms" minOccurs="0" maxOccurs="1"/>
        </xsd:sequence>
      </xsd:complexType>
    </xsd:element>
    <xsd:element name="MediaServiceLocation" ma:index="27" nillable="true" ma:displayName="Location" ma:internalName="MediaServiceLocation"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6A6133-395A-4097-A9A9-8F8AC38BD10F}">
  <ds:schemaRefs>
    <ds:schemaRef ds:uri="dd827572-73ed-4c6d-ac95-d89a703dcff5"/>
    <ds:schemaRef ds:uri="e011204e-9dd9-4374-b7d9-ba726a10e6d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B385E86-FE1D-4A2D-90ED-61B0BB19EF28}">
  <ds:schemaRefs>
    <ds:schemaRef ds:uri="dd827572-73ed-4c6d-ac95-d89a703dcff5"/>
    <ds:schemaRef ds:uri="e011204e-9dd9-4374-b7d9-ba726a10e6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DA7D7E2-F3DB-4859-A058-0D9B255438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S:\Health\ALL\03_Resources\04_Logos\NEWCityofOttawa\City templates\City Presentation template.ppt</Template>
  <TotalTime>5857</TotalTime>
  <Words>1652</Words>
  <Application>Microsoft Office PowerPoint</Application>
  <PresentationFormat>On-screen Show (4:3)</PresentationFormat>
  <Paragraphs>139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City Presentation template</vt:lpstr>
      <vt:lpstr>Slide 1</vt:lpstr>
      <vt:lpstr>Public Health and Climate Risks in Ontario</vt:lpstr>
      <vt:lpstr>Slide 3</vt:lpstr>
      <vt:lpstr>Notable adverse  health impacts associated with extreme heat:</vt:lpstr>
      <vt:lpstr>BC Coroners Report on 2021 Heat Dome Deaths</vt:lpstr>
      <vt:lpstr> Mitigation and adaptation play a role in protecting ourselves from extreme heat</vt:lpstr>
      <vt:lpstr>Urban Heat Island Map</vt:lpstr>
      <vt:lpstr>Resources and Contact Info: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Brenda Adams</dc:creator>
  <cp:keywords>Ottawa Public Health</cp:keywords>
  <cp:lastModifiedBy>Joan Freeman</cp:lastModifiedBy>
  <cp:revision>399</cp:revision>
  <cp:lastPrinted>2000-12-07T16:13:23Z</cp:lastPrinted>
  <dcterms:created xsi:type="dcterms:W3CDTF">2000-05-17T16:29:40Z</dcterms:created>
  <dcterms:modified xsi:type="dcterms:W3CDTF">2022-11-15T20:35:44Z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0x010100A85AD0C04AA142B6BAF633C1CED63B7100309E8D9FABCDA24D8E8759AB7856BB9D</vt:lpwstr>
  </property>
  <property fmtid="{D5CDD505-2E9C-101B-9397-08002B2CF9AE}" pid="3" name="Year">
    <vt:lpwstr>1;#2020|b5a8e3c3-c376-468f-966b-959e85acff83</vt:lpwstr>
  </property>
  <property fmtid="{D5CDD505-2E9C-101B-9397-08002B2CF9AE}" pid="4" name="MediaServiceImageTags">
    <vt:lpwstr/>
  </property>
  <property fmtid="{D5CDD505-2E9C-101B-9397-08002B2CF9AE}" pid="5" name="Document Status">
    <vt:lpwstr>2;#Draft|2b4831c4-5e06-4503-882e-b0854dc977be</vt:lpwstr>
  </property>
</Properties>
</file>