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28" r:id="rId3"/>
    <p:sldId id="533" r:id="rId4"/>
    <p:sldId id="534" r:id="rId5"/>
    <p:sldId id="261" r:id="rId6"/>
    <p:sldId id="259" r:id="rId7"/>
    <p:sldId id="538" r:id="rId8"/>
    <p:sldId id="535" r:id="rId9"/>
    <p:sldId id="536" r:id="rId10"/>
    <p:sldId id="537" r:id="rId11"/>
    <p:sldId id="53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696" y="-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C625-3B7D-46CD-BE28-3247F051FDA3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BC277-79CF-4118-B795-1BFA1B5D94B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4121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BC277-79CF-4118-B795-1BFA1B5D94B0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9032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E78C8-6C59-41F9-86BF-724159D291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 “Functioning urban forest” = urban forest that provides services to society and the broader environment</a:t>
            </a:r>
          </a:p>
          <a:p>
            <a:r>
              <a:rPr lang="en-CA" dirty="0"/>
              <a:t>These are not mutually exclusive so we needn’t select one or two as a focus for our stewardship. </a:t>
            </a:r>
          </a:p>
          <a:p>
            <a:endParaRPr lang="en-CA" dirty="0"/>
          </a:p>
          <a:p>
            <a:r>
              <a:rPr lang="en-CA" dirty="0"/>
              <a:t>This presentation won‘t discuss these in any detail but we should keep in mind that sustaining or enhancing these benefits should be the goal of any stewardship plan.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4B1B-6960-44D8-A12C-750A1278561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05E62-D869-5A1A-10CA-DCB80F42B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CF7511-DFD1-3160-8CAE-7C281040D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9858A-0227-5853-F0B4-65977D74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7E4084-4213-AD63-9919-8A579E16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AC78A-DBED-C346-2DF1-2DD620BF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3966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5B43-AF96-7A4F-3FE7-FB73B252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C21C5F-1E72-B79D-3B82-0D3E21E7D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D16DB-4F03-CBCB-F0EB-3F3EC31B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9D95F-B8F3-1330-33B1-167F6E48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D9B76-79A1-6E12-F768-FCA91BC5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2985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37E133-BF8C-702B-4E0D-02E2BCBF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10D637-6517-7317-F360-7B5553F88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AF44D7-E2E9-526F-4A5B-87435B4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9DD382-CA3B-0826-CF2A-F867101F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8EE99E-4989-E691-3238-517DDA7E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77146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DDAE9-7396-2C2F-43AF-A77DFF03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C242F6-E3B7-C48A-2FA1-3541B2C2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7D0727-08DB-195F-48B4-1E19F8CA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06DC2-C9A8-628A-AEE5-7B38E55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6B823-C843-86EF-17A8-F24ACDCF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9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C1CDA-E1C1-70D9-5249-15D177C1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50C057-262A-4AE1-A2D7-47C73482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A1A74-3F7D-0242-9159-9F0857F4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0A16F-D597-62D0-71B9-1196BEF7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8AC2D-A0A4-D647-E42B-64E6181E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2061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36FC6-9A89-DC0E-CD3E-61889525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74A1C-AEF4-5C34-0F00-FBBBAE7EB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AA78DF-39CF-A574-17B4-06C87E629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7795D7-CFFC-ADAA-F463-A692272C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26700-DD57-6D26-DA4D-81D7DEDF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D2ED5D-BB00-162A-B4E5-F739E384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4721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087D0-709A-D9ED-2E08-53D74FBD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D10EC-0973-C9EE-8C9A-90030EC6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3DE0A6-3A42-D230-47A6-C84FCF45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97C724-A09C-9B99-831E-3D463390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D812EE-8B50-8484-84FF-AB8752A0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2E8A23-39ED-328A-1908-6501823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FCF58E-18BB-DB23-DC91-8673F599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1A4D9F-CF0D-CF44-D82F-06002F52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658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D5F21-F45A-2A25-C5A5-32BEEFFB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B7B508-DDF3-02E1-F88D-7E55E48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008586-AC57-FE6E-0BF5-54880A9E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FF4D7F-1F16-4143-164F-1C0B1F66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41155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1B16D0-FA72-C8E5-4BFC-B4BEBE58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998C1-291E-88AD-67DC-23F4AFB3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1C5173-F7E8-C2DC-E96F-26F304BC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9311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7B23A-2D2B-4B25-3F77-02C2EC4D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D59E0-07FD-5F86-2956-F52AD7C1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3DC738-1C0F-6783-5B89-7740A82B8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F4A47C-AEA0-D216-A10D-FF57572D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9F4D42-6B17-ACE8-7613-8E779417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2A4344-FAC2-69EE-7E69-3143A3AE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8668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F8E16-56DF-E8C8-73EC-04D8A2FB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D1AFA8-8D2A-6FB3-B434-B1376F718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A6FED9-DA64-0F38-BE8E-63CFCC69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DB8AB0-FF12-EEAF-04EA-0F70999B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FFFFF6-6206-108D-A8C8-D7669BA9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4106C-BDFD-FB31-D902-0224B61E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9607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D033A8-165A-5F01-4451-B75BCEBB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F97B83-3F9F-997B-9DCB-69F113E5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F2161-641C-7C3F-3E32-B65190810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C6FB-6D56-4F70-AD6A-0E51840CC131}" type="datetimeFigureOut">
              <a:rPr lang="en-CA" smtClean="0"/>
              <a:pPr/>
              <a:t>2022-11-19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33297-459F-9CE2-232D-514A44E3E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8C0C4-2D31-2C0E-6F2C-2F27CCF3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DECD-A170-4D61-8E02-29C3901E0F5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50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forestry/article/89/1/7/2465813?login=fal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D90C6F-F434-07EB-E114-E0453823A352}"/>
              </a:ext>
            </a:extLst>
          </p:cNvPr>
          <p:cNvSpPr txBox="1"/>
          <p:nvPr/>
        </p:nvSpPr>
        <p:spPr>
          <a:xfrm>
            <a:off x="2757363" y="2423598"/>
            <a:ext cx="6626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/>
              <a:t>Towards a Resilient and </a:t>
            </a:r>
          </a:p>
          <a:p>
            <a:r>
              <a:rPr lang="en-CA" sz="4800" b="1" dirty="0"/>
              <a:t>Functioning Urban Forest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6ACD0F-6CBD-4FF8-25C5-37DE867E6477}"/>
              </a:ext>
            </a:extLst>
          </p:cNvPr>
          <p:cNvSpPr txBox="1"/>
          <p:nvPr/>
        </p:nvSpPr>
        <p:spPr>
          <a:xfrm>
            <a:off x="4895850" y="4689684"/>
            <a:ext cx="2362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Andy Kenney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731403-22DA-B0C2-3E9C-73BFEEB2BF65}"/>
              </a:ext>
            </a:extLst>
          </p:cNvPr>
          <p:cNvSpPr txBox="1"/>
          <p:nvPr/>
        </p:nvSpPr>
        <p:spPr>
          <a:xfrm>
            <a:off x="2503208" y="914402"/>
            <a:ext cx="7205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Centretown &amp; Glebe Climate Resilience Panel Discussion</a:t>
            </a:r>
          </a:p>
          <a:p>
            <a:pPr algn="ctr"/>
            <a:endParaRPr lang="en-CA" sz="2400" dirty="0"/>
          </a:p>
          <a:p>
            <a:pPr algn="ctr"/>
            <a:r>
              <a:rPr lang="en-CA" sz="2400" dirty="0"/>
              <a:t>November 17,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85489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xmlns="" id="{16689D2D-5445-B3F1-5EF0-0A5CFD38D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8247" y="1731263"/>
            <a:ext cx="8373753" cy="5383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F012C6-12CB-0E4D-4EA8-D9723112132D}"/>
              </a:ext>
            </a:extLst>
          </p:cNvPr>
          <p:cNvSpPr txBox="1"/>
          <p:nvPr/>
        </p:nvSpPr>
        <p:spPr>
          <a:xfrm>
            <a:off x="1239850" y="2487168"/>
            <a:ext cx="408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Health and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BE462B-CF88-7F70-5AF9-8845955D8BD6}"/>
              </a:ext>
            </a:extLst>
          </p:cNvPr>
          <p:cNvSpPr txBox="1"/>
          <p:nvPr/>
        </p:nvSpPr>
        <p:spPr>
          <a:xfrm>
            <a:off x="3194817" y="771525"/>
            <a:ext cx="580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Resiliency and Stewardship</a:t>
            </a:r>
          </a:p>
        </p:txBody>
      </p:sp>
    </p:spTree>
    <p:extLst>
      <p:ext uri="{BB962C8B-B14F-4D97-AF65-F5344CB8AC3E}">
        <p14:creationId xmlns:p14="http://schemas.microsoft.com/office/powerpoint/2010/main" xmlns="" val="159154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661799-27BC-C5C7-0C85-513EAC0E0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3870" y="47939"/>
            <a:ext cx="9333069" cy="67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23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6042F8-2117-526F-00BA-569ECEC82AC5}"/>
              </a:ext>
            </a:extLst>
          </p:cNvPr>
          <p:cNvSpPr txBox="1"/>
          <p:nvPr/>
        </p:nvSpPr>
        <p:spPr>
          <a:xfrm>
            <a:off x="3194817" y="771525"/>
            <a:ext cx="369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Resiliency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7E58C-CA43-A1E9-248A-E81A3AAA6BA8}"/>
              </a:ext>
            </a:extLst>
          </p:cNvPr>
          <p:cNvSpPr txBox="1"/>
          <p:nvPr/>
        </p:nvSpPr>
        <p:spPr>
          <a:xfrm>
            <a:off x="888492" y="1839849"/>
            <a:ext cx="7575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Become aware of the state of the urban forest: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on your property, in your neighbourhood, in your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Neighbourwoods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C&amp;I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Stewardship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Plant a tree, </a:t>
            </a:r>
            <a:r>
              <a:rPr lang="en-CA" sz="2400" b="1" dirty="0"/>
              <a:t>steward</a:t>
            </a:r>
            <a:r>
              <a:rPr lang="en-CA" sz="2400" dirty="0"/>
              <a:t> a tree!!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5218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/>
              <a:t>Urban Forest Benefits (functions)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478" y="1690688"/>
            <a:ext cx="874395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Micro-climate Amelioration</a:t>
            </a:r>
          </a:p>
          <a:p>
            <a:r>
              <a:rPr lang="en-US" dirty="0"/>
              <a:t>Carbon Sequestration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Improved Air Quality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Storm-water Attenuation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Energy Conservation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Noise Attenuation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Wildlife Habitat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Physical &amp; Psychological Well-being</a:t>
            </a:r>
          </a:p>
          <a:p>
            <a:r>
              <a:rPr lang="en-US" dirty="0"/>
              <a:t>Property Value &amp; Aesthetics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etc.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262"/>
    </mc:Choice>
    <mc:Fallback>
      <p:transition spd="slow" advTm="472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xponential Leaf A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794" y="603441"/>
            <a:ext cx="6411253" cy="572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D07C92-0F45-F46B-46A0-307BF20EEC4A}"/>
              </a:ext>
            </a:extLst>
          </p:cNvPr>
          <p:cNvSpPr txBox="1"/>
          <p:nvPr/>
        </p:nvSpPr>
        <p:spPr>
          <a:xfrm>
            <a:off x="504953" y="1995949"/>
            <a:ext cx="4538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Benefits increase with leaf area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Leaf area increases exponentially with tree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“Big” trees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933"/>
    </mc:Choice>
    <mc:Fallback>
      <p:transition spd="slow" advTm="799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794717-59B4-FDE5-D437-56C5BA3B4ED2}"/>
              </a:ext>
            </a:extLst>
          </p:cNvPr>
          <p:cNvSpPr txBox="1"/>
          <p:nvPr/>
        </p:nvSpPr>
        <p:spPr>
          <a:xfrm>
            <a:off x="3662518" y="818178"/>
            <a:ext cx="487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Urban Forest Stressors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1C17A1-598E-C6C2-03F3-1FB26A5174FB}"/>
              </a:ext>
            </a:extLst>
          </p:cNvPr>
          <p:cNvSpPr txBox="1"/>
          <p:nvPr/>
        </p:nvSpPr>
        <p:spPr>
          <a:xfrm>
            <a:off x="1245085" y="1822379"/>
            <a:ext cx="68665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Climate change - extreme weather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Wind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Drought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Flood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Pests and Diseases – invasives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Competition for space above and below 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The construction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60810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150731-C4C1-93CA-409C-2D037CFE06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241" y="900476"/>
            <a:ext cx="6735115" cy="45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8D2E90-4F4A-F4B1-61C8-22B0E096E469}"/>
              </a:ext>
            </a:extLst>
          </p:cNvPr>
          <p:cNvSpPr txBox="1"/>
          <p:nvPr/>
        </p:nvSpPr>
        <p:spPr>
          <a:xfrm>
            <a:off x="527948" y="5845556"/>
            <a:ext cx="7981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</a:rPr>
              <a:t>Fuller, L. and Quine, C.P. 2016. Resilience and tree health: a basis for implementation in sustainable forest management. Forestry 89:7-19.</a:t>
            </a:r>
          </a:p>
          <a:p>
            <a:endParaRPr lang="en-US" sz="1000" dirty="0">
              <a:latin typeface="Arial" panose="020B0604020202020204" pitchFamily="34" charset="0"/>
            </a:endParaRPr>
          </a:p>
          <a:p>
            <a:r>
              <a:rPr lang="en-CA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https://academic.oup.com/forestry/article/89/1/7/2465813?login=false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9445A1-E906-A91A-4F3A-2A08E194DC5F}"/>
              </a:ext>
            </a:extLst>
          </p:cNvPr>
          <p:cNvSpPr txBox="1"/>
          <p:nvPr/>
        </p:nvSpPr>
        <p:spPr>
          <a:xfrm>
            <a:off x="639380" y="2070515"/>
            <a:ext cx="2088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Resistance</a:t>
            </a:r>
          </a:p>
          <a:p>
            <a:r>
              <a:rPr lang="en-CA" sz="2400" dirty="0"/>
              <a:t>Recovery</a:t>
            </a:r>
          </a:p>
          <a:p>
            <a:r>
              <a:rPr lang="en-CA" sz="2400" dirty="0"/>
              <a:t>Adaptation</a:t>
            </a:r>
          </a:p>
          <a:p>
            <a:r>
              <a:rPr lang="en-CA" sz="2400" dirty="0"/>
              <a:t>Transformation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4073555-2055-B239-33D2-E34D25C54FE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6"/>
            <a:ext cx="10515600" cy="707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xmlns="" val="331925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77AAD1-2F39-1F9B-C40F-D0F38122F62F}"/>
              </a:ext>
            </a:extLst>
          </p:cNvPr>
          <p:cNvSpPr txBox="1"/>
          <p:nvPr/>
        </p:nvSpPr>
        <p:spPr>
          <a:xfrm>
            <a:off x="3499617" y="771525"/>
            <a:ext cx="520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Leaf Area and Resiliency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2E0AD0-22B7-B9B2-FF51-79AA36A5078C}"/>
              </a:ext>
            </a:extLst>
          </p:cNvPr>
          <p:cNvSpPr txBox="1"/>
          <p:nvPr/>
        </p:nvSpPr>
        <p:spPr>
          <a:xfrm>
            <a:off x="1013952" y="1689612"/>
            <a:ext cx="751061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/>
              <a:t>Components of Resiliency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Species diversity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Age diversity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Structure &amp; Health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Growing environment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Stewardship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288652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760235-23A9-2DD6-7E8B-93D3C4ADE7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04" y="47939"/>
            <a:ext cx="9238129" cy="68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15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xmlns="" id="{33404F2B-D004-3882-B175-235B7DA2D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7615" y="1645920"/>
            <a:ext cx="6689591" cy="4300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415448-FD59-4B2B-676B-506A337425B4}"/>
              </a:ext>
            </a:extLst>
          </p:cNvPr>
          <p:cNvSpPr txBox="1"/>
          <p:nvPr/>
        </p:nvSpPr>
        <p:spPr>
          <a:xfrm>
            <a:off x="1239850" y="2487168"/>
            <a:ext cx="330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Species Diversity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008598-29C7-77DE-34C0-176EEEC26F13}"/>
              </a:ext>
            </a:extLst>
          </p:cNvPr>
          <p:cNvSpPr txBox="1"/>
          <p:nvPr/>
        </p:nvSpPr>
        <p:spPr>
          <a:xfrm>
            <a:off x="3194817" y="771525"/>
            <a:ext cx="580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Resiliency and Stewardship</a:t>
            </a:r>
          </a:p>
        </p:txBody>
      </p:sp>
    </p:spTree>
    <p:extLst>
      <p:ext uri="{BB962C8B-B14F-4D97-AF65-F5344CB8AC3E}">
        <p14:creationId xmlns:p14="http://schemas.microsoft.com/office/powerpoint/2010/main" xmlns="" val="243538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75A012A0-C471-F907-5AE7-CAB0D11D2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1889" y="1482393"/>
            <a:ext cx="7910793" cy="5085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FC338E-E830-64E2-D36E-B8FA5C6651CC}"/>
              </a:ext>
            </a:extLst>
          </p:cNvPr>
          <p:cNvSpPr txBox="1"/>
          <p:nvPr/>
        </p:nvSpPr>
        <p:spPr>
          <a:xfrm>
            <a:off x="3194817" y="771525"/>
            <a:ext cx="580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Resiliency and Stewardship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316D0-D515-A3EA-B9B7-4D6A7D8EB76B}"/>
              </a:ext>
            </a:extLst>
          </p:cNvPr>
          <p:cNvSpPr txBox="1"/>
          <p:nvPr/>
        </p:nvSpPr>
        <p:spPr>
          <a:xfrm>
            <a:off x="1239850" y="2487168"/>
            <a:ext cx="262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Age Diversity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215200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272</Words>
  <Application>Microsoft Office PowerPoint</Application>
  <PresentationFormat>Custom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Urban Forest Benefits (functions)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Kenney</dc:creator>
  <cp:lastModifiedBy>Joan Freeman</cp:lastModifiedBy>
  <cp:revision>15</cp:revision>
  <dcterms:created xsi:type="dcterms:W3CDTF">2022-11-08T13:13:10Z</dcterms:created>
  <dcterms:modified xsi:type="dcterms:W3CDTF">2022-11-19T22:37:57Z</dcterms:modified>
</cp:coreProperties>
</file>