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Default Extension="gif" ContentType="image/gif"/>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3"/>
  </p:notesMasterIdLst>
  <p:handoutMasterIdLst>
    <p:handoutMasterId r:id="rId14"/>
  </p:handoutMasterIdLst>
  <p:sldIdLst>
    <p:sldId id="434" r:id="rId2"/>
    <p:sldId id="432" r:id="rId3"/>
    <p:sldId id="482" r:id="rId4"/>
    <p:sldId id="463" r:id="rId5"/>
    <p:sldId id="484" r:id="rId6"/>
    <p:sldId id="485" r:id="rId7"/>
    <p:sldId id="486" r:id="rId8"/>
    <p:sldId id="487" r:id="rId9"/>
    <p:sldId id="488" r:id="rId10"/>
    <p:sldId id="489" r:id="rId11"/>
    <p:sldId id="429" r:id="rId12"/>
  </p:sldIdLst>
  <p:sldSz cx="9144000" cy="5143500" type="screen16x9"/>
  <p:notesSz cx="7010400" cy="9296400"/>
  <p:defaultTextStyle>
    <a:defPPr>
      <a:defRPr lang="id-ID"/>
    </a:defPPr>
    <a:lvl1pPr algn="l" defTabSz="684213"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1313" indent="115888" algn="l" defTabSz="684213"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4213" indent="230188" algn="l" defTabSz="684213"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7113" indent="344488" algn="l" defTabSz="684213"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0013" indent="458788" algn="l" defTabSz="684213"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pos="2880">
          <p15:clr>
            <a:srgbClr val="A4A3A4"/>
          </p15:clr>
        </p15:guide>
        <p15:guide id="2" orient="horz" pos="162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8" autoAdjust="0"/>
    <p:restoredTop sz="65572" autoAdjust="0"/>
  </p:normalViewPr>
  <p:slideViewPr>
    <p:cSldViewPr snapToGrid="0">
      <p:cViewPr varScale="1">
        <p:scale>
          <a:sx n="59" d="100"/>
          <a:sy n="59" d="100"/>
        </p:scale>
        <p:origin x="-1380" y="-6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5288"/>
    </p:cViewPr>
  </p:sorterViewPr>
  <p:notesViewPr>
    <p:cSldViewPr snapToGrid="0">
      <p:cViewPr>
        <p:scale>
          <a:sx n="150" d="100"/>
          <a:sy n="150" d="100"/>
        </p:scale>
        <p:origin x="2400" y="-75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0326BC0-F2E3-4657-8096-6BF401FEB0B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defTabSz="698813" eaLnBrk="1" fontAlgn="auto" hangingPunct="1">
              <a:spcBef>
                <a:spcPts val="0"/>
              </a:spcBef>
              <a:spcAft>
                <a:spcPts val="0"/>
              </a:spcAft>
              <a:defRPr sz="1200">
                <a:latin typeface="+mn-lt"/>
              </a:defRPr>
            </a:lvl1pPr>
          </a:lstStyle>
          <a:p>
            <a:pPr>
              <a:defRPr/>
            </a:pPr>
            <a:endParaRPr lang="id-ID"/>
          </a:p>
        </p:txBody>
      </p:sp>
      <p:sp>
        <p:nvSpPr>
          <p:cNvPr id="3" name="Date Placeholder 2">
            <a:extLst>
              <a:ext uri="{FF2B5EF4-FFF2-40B4-BE49-F238E27FC236}">
                <a16:creationId xmlns:a16="http://schemas.microsoft.com/office/drawing/2014/main" xmlns="" id="{AF33B502-F5C8-4046-8475-72CB70077C7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defTabSz="698813" eaLnBrk="1" fontAlgn="auto" hangingPunct="1">
              <a:spcBef>
                <a:spcPts val="0"/>
              </a:spcBef>
              <a:spcAft>
                <a:spcPts val="0"/>
              </a:spcAft>
              <a:defRPr sz="1200">
                <a:latin typeface="+mn-lt"/>
              </a:defRPr>
            </a:lvl1pPr>
          </a:lstStyle>
          <a:p>
            <a:pPr>
              <a:defRPr/>
            </a:pPr>
            <a:fld id="{22B5AE39-CB14-4DAF-A779-186E4FE1EF0E}" type="datetimeFigureOut">
              <a:rPr lang="id-ID"/>
              <a:pPr>
                <a:defRPr/>
              </a:pPr>
              <a:t>17/11/2022</a:t>
            </a:fld>
            <a:endParaRPr lang="id-ID"/>
          </a:p>
        </p:txBody>
      </p:sp>
      <p:sp>
        <p:nvSpPr>
          <p:cNvPr id="4" name="Footer Placeholder 3">
            <a:extLst>
              <a:ext uri="{FF2B5EF4-FFF2-40B4-BE49-F238E27FC236}">
                <a16:creationId xmlns:a16="http://schemas.microsoft.com/office/drawing/2014/main" xmlns="" id="{DC0649F9-7DB5-4ED4-9D72-7B6C37E2C1C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defTabSz="698813" eaLnBrk="1" fontAlgn="auto" hangingPunct="1">
              <a:spcBef>
                <a:spcPts val="0"/>
              </a:spcBef>
              <a:spcAft>
                <a:spcPts val="0"/>
              </a:spcAft>
              <a:defRPr sz="1200">
                <a:latin typeface="+mn-lt"/>
              </a:defRPr>
            </a:lvl1pPr>
          </a:lstStyle>
          <a:p>
            <a:pPr>
              <a:defRPr/>
            </a:pPr>
            <a:endParaRPr lang="id-ID"/>
          </a:p>
        </p:txBody>
      </p:sp>
      <p:sp>
        <p:nvSpPr>
          <p:cNvPr id="5" name="Slide Number Placeholder 4">
            <a:extLst>
              <a:ext uri="{FF2B5EF4-FFF2-40B4-BE49-F238E27FC236}">
                <a16:creationId xmlns:a16="http://schemas.microsoft.com/office/drawing/2014/main" xmlns="" id="{30123DE3-55C3-4EB7-A0DF-4FF189DD16F5}"/>
              </a:ext>
            </a:extLst>
          </p:cNvPr>
          <p:cNvSpPr>
            <a:spLocks noGrp="1"/>
          </p:cNvSpPr>
          <p:nvPr>
            <p:ph type="sldNum" sz="quarter" idx="3"/>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A3EC047A-85F7-4FFD-AB1E-819A4C54143A}" type="slidenum">
              <a:rPr lang="id-ID" altLang="en-US"/>
              <a:pPr>
                <a:defRPr/>
              </a:pPr>
              <a:t>‹#›</a:t>
            </a:fld>
            <a:endParaRPr lang="id-ID" alt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B60F3A1-F36E-4388-A258-9814CC44166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defTabSz="698813" eaLnBrk="1" fontAlgn="auto" hangingPunct="1">
              <a:spcBef>
                <a:spcPts val="0"/>
              </a:spcBef>
              <a:spcAft>
                <a:spcPts val="0"/>
              </a:spcAft>
              <a:defRPr sz="1200">
                <a:latin typeface="+mn-lt"/>
              </a:defRPr>
            </a:lvl1pPr>
          </a:lstStyle>
          <a:p>
            <a:pPr>
              <a:defRPr/>
            </a:pPr>
            <a:endParaRPr lang="id-ID"/>
          </a:p>
        </p:txBody>
      </p:sp>
      <p:sp>
        <p:nvSpPr>
          <p:cNvPr id="3" name="Date Placeholder 2">
            <a:extLst>
              <a:ext uri="{FF2B5EF4-FFF2-40B4-BE49-F238E27FC236}">
                <a16:creationId xmlns:a16="http://schemas.microsoft.com/office/drawing/2014/main" xmlns="" id="{DAD4CEB4-1852-488D-B504-38D1E16EB767}"/>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defTabSz="698813" eaLnBrk="1" fontAlgn="auto" hangingPunct="1">
              <a:spcBef>
                <a:spcPts val="0"/>
              </a:spcBef>
              <a:spcAft>
                <a:spcPts val="0"/>
              </a:spcAft>
              <a:defRPr sz="1200">
                <a:latin typeface="+mn-lt"/>
              </a:defRPr>
            </a:lvl1pPr>
          </a:lstStyle>
          <a:p>
            <a:pPr>
              <a:defRPr/>
            </a:pPr>
            <a:fld id="{82D73002-3D9A-43A0-B7D4-B508A939BC67}" type="datetimeFigureOut">
              <a:rPr lang="id-ID"/>
              <a:pPr>
                <a:defRPr/>
              </a:pPr>
              <a:t>17/11/2022</a:t>
            </a:fld>
            <a:endParaRPr lang="id-ID"/>
          </a:p>
        </p:txBody>
      </p:sp>
      <p:sp>
        <p:nvSpPr>
          <p:cNvPr id="4" name="Slide Image Placeholder 3">
            <a:extLst>
              <a:ext uri="{FF2B5EF4-FFF2-40B4-BE49-F238E27FC236}">
                <a16:creationId xmlns:a16="http://schemas.microsoft.com/office/drawing/2014/main" xmlns="" id="{D16A9FE3-F4E7-4D20-99AB-8E5980865D36}"/>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id-ID" noProof="0"/>
          </a:p>
        </p:txBody>
      </p:sp>
      <p:sp>
        <p:nvSpPr>
          <p:cNvPr id="5" name="Notes Placeholder 4">
            <a:extLst>
              <a:ext uri="{FF2B5EF4-FFF2-40B4-BE49-F238E27FC236}">
                <a16:creationId xmlns:a16="http://schemas.microsoft.com/office/drawing/2014/main" xmlns="" id="{5D0F25E9-6C7F-48F1-9564-BA18A1125C4C}"/>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id-ID" noProof="0" dirty="0"/>
          </a:p>
        </p:txBody>
      </p:sp>
      <p:sp>
        <p:nvSpPr>
          <p:cNvPr id="6" name="Footer Placeholder 5">
            <a:extLst>
              <a:ext uri="{FF2B5EF4-FFF2-40B4-BE49-F238E27FC236}">
                <a16:creationId xmlns:a16="http://schemas.microsoft.com/office/drawing/2014/main" xmlns="" id="{43F27E2D-B692-47C3-825A-B34C8D4C0E9A}"/>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defTabSz="698813" eaLnBrk="1" fontAlgn="auto" hangingPunct="1">
              <a:spcBef>
                <a:spcPts val="0"/>
              </a:spcBef>
              <a:spcAft>
                <a:spcPts val="0"/>
              </a:spcAft>
              <a:defRPr sz="1200">
                <a:latin typeface="+mn-lt"/>
              </a:defRPr>
            </a:lvl1pPr>
          </a:lstStyle>
          <a:p>
            <a:pPr>
              <a:defRPr/>
            </a:pPr>
            <a:endParaRPr lang="id-ID"/>
          </a:p>
        </p:txBody>
      </p:sp>
      <p:sp>
        <p:nvSpPr>
          <p:cNvPr id="7" name="Slide Number Placeholder 6">
            <a:extLst>
              <a:ext uri="{FF2B5EF4-FFF2-40B4-BE49-F238E27FC236}">
                <a16:creationId xmlns:a16="http://schemas.microsoft.com/office/drawing/2014/main" xmlns="" id="{766049BB-E5BD-4908-8890-50D6E7AA0EED}"/>
              </a:ext>
            </a:extLst>
          </p:cNvPr>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2041B702-326A-4E77-9089-885E524FD801}" type="slidenum">
              <a:rPr lang="id-ID" altLang="en-US"/>
              <a:pPr>
                <a:defRPr/>
              </a:pPr>
              <a:t>‹#›</a:t>
            </a:fld>
            <a:endParaRPr lang="id-ID" altLang="en-US"/>
          </a:p>
        </p:txBody>
      </p:sp>
    </p:spTree>
  </p:cSld>
  <p:clrMap bg1="lt1" tx1="dk1" bg2="lt2" tx2="dk2" accent1="accent1" accent2="accent2" accent3="accent3" accent4="accent4" accent5="accent5" accent6="accent6" hlink="hlink" folHlink="folHlink"/>
  <p:notesStyle>
    <a:lvl1pPr algn="l" defTabSz="684213" rtl="0" eaLnBrk="0" fontAlgn="base" hangingPunct="0">
      <a:spcBef>
        <a:spcPct val="30000"/>
      </a:spcBef>
      <a:spcAft>
        <a:spcPct val="0"/>
      </a:spcAft>
      <a:defRPr sz="1600" kern="1200">
        <a:solidFill>
          <a:schemeClr val="tx1"/>
        </a:solidFill>
        <a:latin typeface="+mn-lt"/>
        <a:ea typeface="+mn-ea"/>
        <a:cs typeface="+mn-cs"/>
      </a:defRPr>
    </a:lvl1pPr>
    <a:lvl2pPr marL="341313" algn="l" defTabSz="684213" rtl="0" eaLnBrk="0" fontAlgn="base" hangingPunct="0">
      <a:spcBef>
        <a:spcPct val="30000"/>
      </a:spcBef>
      <a:spcAft>
        <a:spcPct val="0"/>
      </a:spcAft>
      <a:defRPr sz="1600" kern="1200">
        <a:solidFill>
          <a:schemeClr val="tx1"/>
        </a:solidFill>
        <a:latin typeface="+mn-lt"/>
        <a:ea typeface="+mn-ea"/>
        <a:cs typeface="+mn-cs"/>
      </a:defRPr>
    </a:lvl2pPr>
    <a:lvl3pPr marL="684213" algn="l" defTabSz="684213" rtl="0" eaLnBrk="0" fontAlgn="base" hangingPunct="0">
      <a:spcBef>
        <a:spcPct val="30000"/>
      </a:spcBef>
      <a:spcAft>
        <a:spcPct val="0"/>
      </a:spcAft>
      <a:defRPr sz="1600" kern="1200">
        <a:solidFill>
          <a:schemeClr val="tx1"/>
        </a:solidFill>
        <a:latin typeface="+mn-lt"/>
        <a:ea typeface="+mn-ea"/>
        <a:cs typeface="+mn-cs"/>
      </a:defRPr>
    </a:lvl3pPr>
    <a:lvl4pPr marL="1027113" algn="l" defTabSz="684213" rtl="0" eaLnBrk="0" fontAlgn="base" hangingPunct="0">
      <a:spcBef>
        <a:spcPct val="30000"/>
      </a:spcBef>
      <a:spcAft>
        <a:spcPct val="0"/>
      </a:spcAft>
      <a:defRPr sz="1600" kern="1200">
        <a:solidFill>
          <a:schemeClr val="tx1"/>
        </a:solidFill>
        <a:latin typeface="+mn-lt"/>
        <a:ea typeface="+mn-ea"/>
        <a:cs typeface="+mn-cs"/>
      </a:defRPr>
    </a:lvl4pPr>
    <a:lvl5pPr marL="1370013" algn="l" defTabSz="684213" rtl="0" eaLnBrk="0" fontAlgn="base" hangingPunct="0">
      <a:spcBef>
        <a:spcPct val="30000"/>
      </a:spcBef>
      <a:spcAft>
        <a:spcPct val="0"/>
      </a:spcAft>
      <a:defRPr sz="16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thanks for having me here! </a:t>
            </a:r>
            <a:endParaRPr lang="en-CA" dirty="0"/>
          </a:p>
        </p:txBody>
      </p:sp>
      <p:sp>
        <p:nvSpPr>
          <p:cNvPr id="4" name="Slide Number Placeholder 3"/>
          <p:cNvSpPr>
            <a:spLocks noGrp="1"/>
          </p:cNvSpPr>
          <p:nvPr>
            <p:ph type="sldNum" sz="quarter" idx="5"/>
          </p:nvPr>
        </p:nvSpPr>
        <p:spPr/>
        <p:txBody>
          <a:bodyPr/>
          <a:lstStyle/>
          <a:p>
            <a:pPr>
              <a:defRPr/>
            </a:pPr>
            <a:fld id="{2041B702-326A-4E77-9089-885E524FD801}" type="slidenum">
              <a:rPr lang="id-ID" altLang="en-US" smtClean="0"/>
              <a:pPr>
                <a:defRPr/>
              </a:pPr>
              <a:t>1</a:t>
            </a:fld>
            <a:endParaRPr lang="id-ID" altLang="en-US"/>
          </a:p>
        </p:txBody>
      </p:sp>
    </p:spTree>
    <p:extLst>
      <p:ext uri="{BB962C8B-B14F-4D97-AF65-F5344CB8AC3E}">
        <p14:creationId xmlns:p14="http://schemas.microsoft.com/office/powerpoint/2010/main" xmlns="" val="1446241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demand better codes:</a:t>
            </a:r>
          </a:p>
          <a:p>
            <a:r>
              <a:rPr lang="en-US" dirty="0"/>
              <a:t>Remember I said its all connected and that architecture is a political act? In this article from April of this year, Chris Ballard shows how our codes are going backward. At one time, Ontario was a leader and we were, albeit slowly, moving towards a net zero energy code. But no more. </a:t>
            </a:r>
          </a:p>
          <a:p>
            <a:endParaRPr lang="en-US" dirty="0"/>
          </a:p>
          <a:p>
            <a:r>
              <a:rPr lang="en-US" dirty="0"/>
              <a:t>The cost of upgrading insulation, replacing energy sources and improving energy efficiency in our homes is not cheap. It can run to tens of thousands of dollars and its not unrealistic to imagine a six figure cost. Lack of funding choices mean that this is individually financed: we need governments to step up with real funding, as well as banks and insurance companies to create models where more resilient, reliable and energy efficient communities have access to better funding. </a:t>
            </a:r>
          </a:p>
          <a:p>
            <a:r>
              <a:rPr lang="en-US" dirty="0"/>
              <a:t>We need to design better: we don’t enforce existing codes and standards for durability or resilience and pawn off the lifecycle cost of buildings, suburbs and other infrastructure to future generations. We need to see design not as a commodity, but as an investment that pays off in better, transformative and positive social outcomes. </a:t>
            </a:r>
          </a:p>
          <a:p>
            <a:r>
              <a:rPr lang="en-US" dirty="0"/>
              <a:t>We need to think of the things we can do locally: can we plant a tree? Can we walk to the grocery store or ride a bike? Can we buy local goods that don’t need to be transported as far? When our windows need to be replaced, can we make them better than before? Can we live in a smaller space, wear a sweater and turn the heat down slightly to reduce our energy needs? When we see an infill project being proposed, can we support it because it means less sprawl, less parking and more </a:t>
            </a:r>
            <a:r>
              <a:rPr lang="en-US" dirty="0" err="1"/>
              <a:t>neighbours</a:t>
            </a:r>
            <a:r>
              <a:rPr lang="en-US" dirty="0"/>
              <a:t> to support our local businesses? When we see a bike lane being proposed, can we support it so that its safer for us or our kids to get to the store, school or work? </a:t>
            </a:r>
          </a:p>
          <a:p>
            <a:endParaRPr lang="en-US" dirty="0"/>
          </a:p>
          <a:p>
            <a:r>
              <a:rPr lang="en-US" dirty="0"/>
              <a:t>Lastly, build for resilience: increasingly extreme weather events, be that worsening cold, more extreme winters, more sever summer storms will test the ability of our grid to provide our homes with power. Making our homes independent of that reliance means we’re able to literally weather the storm. Better thermal resilience means that even if we’re out of power for several days, we lose less heat and can survive winter better. Designing for resilience means we have cross drafts for ventilation and need less air conditioning. Having a resilient community means we can go to the local store, park or community centre to meet our daily needs for food, community and solace. </a:t>
            </a:r>
          </a:p>
          <a:p>
            <a:endParaRPr lang="en-US" dirty="0"/>
          </a:p>
        </p:txBody>
      </p:sp>
      <p:sp>
        <p:nvSpPr>
          <p:cNvPr id="4" name="Slide Number Placeholder 3"/>
          <p:cNvSpPr>
            <a:spLocks noGrp="1"/>
          </p:cNvSpPr>
          <p:nvPr>
            <p:ph type="sldNum" sz="quarter" idx="5"/>
          </p:nvPr>
        </p:nvSpPr>
        <p:spPr/>
        <p:txBody>
          <a:bodyPr/>
          <a:lstStyle/>
          <a:p>
            <a:pPr>
              <a:defRPr/>
            </a:pPr>
            <a:fld id="{2041B702-326A-4E77-9089-885E524FD801}" type="slidenum">
              <a:rPr lang="id-ID" altLang="en-US" smtClean="0"/>
              <a:pPr>
                <a:defRPr/>
              </a:pPr>
              <a:t>10</a:t>
            </a:fld>
            <a:endParaRPr lang="id-ID" altLang="en-US"/>
          </a:p>
        </p:txBody>
      </p:sp>
    </p:spTree>
    <p:extLst>
      <p:ext uri="{BB962C8B-B14F-4D97-AF65-F5344CB8AC3E}">
        <p14:creationId xmlns:p14="http://schemas.microsoft.com/office/powerpoint/2010/main" xmlns="" val="95391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041B702-326A-4E77-9089-885E524FD801}" type="slidenum">
              <a:rPr lang="id-ID" altLang="en-US" smtClean="0"/>
              <a:pPr>
                <a:defRPr/>
              </a:pPr>
              <a:t>11</a:t>
            </a:fld>
            <a:endParaRPr lang="id-ID" altLang="en-US"/>
          </a:p>
        </p:txBody>
      </p:sp>
    </p:spTree>
    <p:extLst>
      <p:ext uri="{BB962C8B-B14F-4D97-AF65-F5344CB8AC3E}">
        <p14:creationId xmlns:p14="http://schemas.microsoft.com/office/powerpoint/2010/main" xmlns="" val="182194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start off by realizing everything is connected. We can’t talk about one thing without connecting the dots to other impacts. </a:t>
            </a:r>
            <a:endParaRPr lang="en-CA" dirty="0"/>
          </a:p>
        </p:txBody>
      </p:sp>
      <p:sp>
        <p:nvSpPr>
          <p:cNvPr id="4" name="Slide Number Placeholder 3"/>
          <p:cNvSpPr>
            <a:spLocks noGrp="1"/>
          </p:cNvSpPr>
          <p:nvPr>
            <p:ph type="sldNum" sz="quarter" idx="5"/>
          </p:nvPr>
        </p:nvSpPr>
        <p:spPr/>
        <p:txBody>
          <a:bodyPr/>
          <a:lstStyle/>
          <a:p>
            <a:pPr>
              <a:defRPr/>
            </a:pPr>
            <a:fld id="{2041B702-326A-4E77-9089-885E524FD801}" type="slidenum">
              <a:rPr lang="id-ID" altLang="en-US" smtClean="0"/>
              <a:pPr>
                <a:defRPr/>
              </a:pPr>
              <a:t>2</a:t>
            </a:fld>
            <a:endParaRPr lang="id-ID" altLang="en-US"/>
          </a:p>
        </p:txBody>
      </p:sp>
    </p:spTree>
    <p:extLst>
      <p:ext uri="{BB962C8B-B14F-4D97-AF65-F5344CB8AC3E}">
        <p14:creationId xmlns:p14="http://schemas.microsoft.com/office/powerpoint/2010/main" xmlns="" val="908914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choose to design our homes, our communities and cities is itself interconnected: our homes don’t exist in isolation; the affect and are affected by their community. </a:t>
            </a:r>
          </a:p>
          <a:p>
            <a:endParaRPr lang="en-US" dirty="0"/>
          </a:p>
          <a:p>
            <a:r>
              <a:rPr lang="en-US" dirty="0"/>
              <a:t>If we want to achieve social equity, social justice, and create places that are welcoming, inclusive and accessible, we can’t do that without considering the impact of design on our daily lives </a:t>
            </a:r>
          </a:p>
          <a:p>
            <a:endParaRPr lang="en-US" dirty="0"/>
          </a:p>
          <a:p>
            <a:r>
              <a:rPr lang="en-US" dirty="0"/>
              <a:t>Our sense of wellbeing is intimately linked to what we design, how we live, our sense of social connectedness and how we feel about our surroundings. Our built environment affects our mental and physical health, our sense of belonging and our sense of community. </a:t>
            </a:r>
          </a:p>
          <a:p>
            <a:endParaRPr lang="en-US" dirty="0"/>
          </a:p>
          <a:p>
            <a:r>
              <a:rPr lang="en-US" dirty="0"/>
              <a:t>Our approach to sustainability drives all these factors, and is driven by them, to help us achieve our goals. Sustainability outcomes aren’t in isolation; if they are, they’re greenwashing. </a:t>
            </a:r>
          </a:p>
          <a:p>
            <a:endParaRPr lang="en-US" dirty="0"/>
          </a:p>
          <a:p>
            <a:r>
              <a:rPr lang="en-US" dirty="0"/>
              <a:t>We can’t do one of these well without considering the others. </a:t>
            </a:r>
          </a:p>
        </p:txBody>
      </p:sp>
      <p:sp>
        <p:nvSpPr>
          <p:cNvPr id="4" name="Slide Number Placeholder 3"/>
          <p:cNvSpPr>
            <a:spLocks noGrp="1"/>
          </p:cNvSpPr>
          <p:nvPr>
            <p:ph type="sldNum" sz="quarter" idx="5"/>
          </p:nvPr>
        </p:nvSpPr>
        <p:spPr/>
        <p:txBody>
          <a:bodyPr/>
          <a:lstStyle/>
          <a:p>
            <a:pPr>
              <a:defRPr/>
            </a:pPr>
            <a:fld id="{2041B702-326A-4E77-9089-885E524FD801}" type="slidenum">
              <a:rPr lang="id-ID" altLang="en-US" smtClean="0"/>
              <a:pPr>
                <a:defRPr/>
              </a:pPr>
              <a:t>3</a:t>
            </a:fld>
            <a:endParaRPr lang="id-ID" altLang="en-US"/>
          </a:p>
        </p:txBody>
      </p:sp>
    </p:spTree>
    <p:extLst>
      <p:ext uri="{BB962C8B-B14F-4D97-AF65-F5344CB8AC3E}">
        <p14:creationId xmlns:p14="http://schemas.microsoft.com/office/powerpoint/2010/main" xmlns="" val="104338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seen me share this infographic before. Arguably, we’re not alone on this chart. We’ve spent far to long debating if climate change is real and failing to take meaningful action. I know where we are and how pressing it is that we take action. </a:t>
            </a:r>
          </a:p>
          <a:p>
            <a:endParaRPr lang="en-US" dirty="0"/>
          </a:p>
          <a:p>
            <a:r>
              <a:rPr lang="en-US" dirty="0"/>
              <a:t>But sometimes it feels hopeless. Whether its an election outcome or a new apartment building around the corner, these are political decisions. So the number one thing we need to do is to become politically engaged. Every decision on the built environment is political at some level: planning applications, zoning bylaws, official plans, siting and location of new community infrastructure – these are all political decisions that affect how we get the community we strive for. </a:t>
            </a:r>
          </a:p>
          <a:p>
            <a:endParaRPr lang="en-US" dirty="0"/>
          </a:p>
          <a:p>
            <a:pPr marL="0" marR="0" lvl="0" indent="0" algn="l" defTabSz="684213" rtl="0" eaLnBrk="0" fontAlgn="base" latinLnBrk="0" hangingPunct="0">
              <a:lnSpc>
                <a:spcPct val="100000"/>
              </a:lnSpc>
              <a:spcBef>
                <a:spcPct val="30000"/>
              </a:spcBef>
              <a:spcAft>
                <a:spcPct val="0"/>
              </a:spcAft>
              <a:buClrTx/>
              <a:buSzTx/>
              <a:buFontTx/>
              <a:buNone/>
              <a:tabLst/>
              <a:defRPr/>
            </a:pPr>
            <a:r>
              <a:rPr lang="en-US" dirty="0"/>
              <a:t>So the old adage is true: yes we need to think about the big global issues, but we also need to take local action. What can we do, today, tomorrow and next week, to make our homes and communities resilient? In the absence of </a:t>
            </a:r>
          </a:p>
          <a:p>
            <a:endParaRPr lang="en-CA" dirty="0"/>
          </a:p>
        </p:txBody>
      </p:sp>
      <p:sp>
        <p:nvSpPr>
          <p:cNvPr id="4" name="Slide Number Placeholder 3"/>
          <p:cNvSpPr>
            <a:spLocks noGrp="1"/>
          </p:cNvSpPr>
          <p:nvPr>
            <p:ph type="sldNum" sz="quarter" idx="5"/>
          </p:nvPr>
        </p:nvSpPr>
        <p:spPr/>
        <p:txBody>
          <a:bodyPr/>
          <a:lstStyle/>
          <a:p>
            <a:pPr>
              <a:defRPr/>
            </a:pPr>
            <a:fld id="{2041B702-326A-4E77-9089-885E524FD801}" type="slidenum">
              <a:rPr lang="id-ID" altLang="en-US" smtClean="0"/>
              <a:pPr>
                <a:defRPr/>
              </a:pPr>
              <a:t>4</a:t>
            </a:fld>
            <a:endParaRPr lang="id-ID" altLang="en-US"/>
          </a:p>
        </p:txBody>
      </p:sp>
    </p:spTree>
    <p:extLst>
      <p:ext uri="{BB962C8B-B14F-4D97-AF65-F5344CB8AC3E}">
        <p14:creationId xmlns:p14="http://schemas.microsoft.com/office/powerpoint/2010/main" xmlns="" val="411575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4213" rtl="0" eaLnBrk="0" fontAlgn="base" latinLnBrk="0" hangingPunct="0">
              <a:lnSpc>
                <a:spcPct val="100000"/>
              </a:lnSpc>
              <a:spcBef>
                <a:spcPct val="30000"/>
              </a:spcBef>
              <a:spcAft>
                <a:spcPct val="0"/>
              </a:spcAft>
              <a:buClrTx/>
              <a:buSzTx/>
              <a:buFontTx/>
              <a:buNone/>
              <a:tabLst/>
              <a:defRPr/>
            </a:pPr>
            <a:r>
              <a:rPr lang="en-US" dirty="0"/>
              <a:t>Yes, we should invest in electric buses. That’s good. And electric cars are also fine, in that both are better than fossil fuel burning vehicles. And yes our grid in Ontario is pretty clean, and cleaner than it was a generation ago. </a:t>
            </a:r>
          </a:p>
          <a:p>
            <a:pPr marL="0" marR="0" lvl="0" indent="0" algn="l" defTabSz="684213"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684213" rtl="0" eaLnBrk="0" fontAlgn="base" latinLnBrk="0" hangingPunct="0">
              <a:lnSpc>
                <a:spcPct val="100000"/>
              </a:lnSpc>
              <a:spcBef>
                <a:spcPct val="30000"/>
              </a:spcBef>
              <a:spcAft>
                <a:spcPct val="0"/>
              </a:spcAft>
              <a:buClrTx/>
              <a:buSzTx/>
              <a:buFontTx/>
              <a:buNone/>
              <a:tabLst/>
              <a:defRPr/>
            </a:pPr>
            <a:r>
              <a:rPr lang="en-US" dirty="0"/>
              <a:t>But an electric bus only lasts about a decade. And an EV about the same. So we commit ourselves to billions of dollars in replacement costs for short lived equipment while our buildings continue to crumble and we miss an opportunity to invest in buildings that can sit there for decades, quietly not moving and not using energy. </a:t>
            </a:r>
          </a:p>
          <a:p>
            <a:pPr marL="0" marR="0" lvl="0" indent="0" algn="l" defTabSz="684213"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684213" rtl="0" eaLnBrk="0" fontAlgn="base" latinLnBrk="0" hangingPunct="0">
              <a:lnSpc>
                <a:spcPct val="100000"/>
              </a:lnSpc>
              <a:spcBef>
                <a:spcPct val="30000"/>
              </a:spcBef>
              <a:spcAft>
                <a:spcPct val="0"/>
              </a:spcAft>
              <a:buClrTx/>
              <a:buSzTx/>
              <a:buFontTx/>
              <a:buNone/>
              <a:tabLst/>
              <a:defRPr/>
            </a:pPr>
            <a:r>
              <a:rPr lang="en-US" dirty="0"/>
              <a:t>And while you can sometimes get rebates for buying an electric car that needs an expensive infrastructure to charge and maintain, you never see rebates for electric bikes that need far less infrastructure or maintenance and have a longer life span, are better for the economy and better for our health and better for our economy. </a:t>
            </a:r>
          </a:p>
          <a:p>
            <a:pPr marL="0" marR="0" lvl="0" indent="0" algn="l" defTabSz="684213"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2041B702-326A-4E77-9089-885E524FD801}" type="slidenum">
              <a:rPr lang="id-ID" altLang="en-US" smtClean="0"/>
              <a:pPr>
                <a:defRPr/>
              </a:pPr>
              <a:t>5</a:t>
            </a:fld>
            <a:endParaRPr lang="id-ID" altLang="en-US"/>
          </a:p>
        </p:txBody>
      </p:sp>
    </p:spTree>
    <p:extLst>
      <p:ext uri="{BB962C8B-B14F-4D97-AF65-F5344CB8AC3E}">
        <p14:creationId xmlns:p14="http://schemas.microsoft.com/office/powerpoint/2010/main" xmlns="" val="1573587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4213" rtl="0" eaLnBrk="0" fontAlgn="base" latinLnBrk="0" hangingPunct="0">
              <a:lnSpc>
                <a:spcPct val="100000"/>
              </a:lnSpc>
              <a:spcBef>
                <a:spcPct val="30000"/>
              </a:spcBef>
              <a:spcAft>
                <a:spcPct val="0"/>
              </a:spcAft>
              <a:buClrTx/>
              <a:buSzTx/>
              <a:buFontTx/>
              <a:buNone/>
              <a:tabLst/>
              <a:defRPr/>
            </a:pPr>
            <a:r>
              <a:rPr lang="en-US" dirty="0"/>
              <a:t>We need to invest in electrifying our buildings if we want to make real strides on achieving our goals. </a:t>
            </a:r>
          </a:p>
          <a:p>
            <a:pPr marL="0" marR="0" lvl="0" indent="0" algn="l" defTabSz="684213"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684213" rtl="0" eaLnBrk="0" fontAlgn="base" latinLnBrk="0" hangingPunct="0">
              <a:lnSpc>
                <a:spcPct val="100000"/>
              </a:lnSpc>
              <a:spcBef>
                <a:spcPct val="30000"/>
              </a:spcBef>
              <a:spcAft>
                <a:spcPct val="0"/>
              </a:spcAft>
              <a:buClrTx/>
              <a:buSzTx/>
              <a:buFontTx/>
              <a:buNone/>
              <a:tabLst/>
              <a:defRPr/>
            </a:pPr>
            <a:r>
              <a:rPr lang="en-US" dirty="0"/>
              <a:t>But just converting your gas furnace to an electric furnace isn’t going to do it.</a:t>
            </a:r>
          </a:p>
          <a:p>
            <a:pPr marL="0" marR="0" lvl="0" indent="0" algn="l" defTabSz="684213"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684213" rtl="0" eaLnBrk="0" fontAlgn="base" latinLnBrk="0" hangingPunct="0">
              <a:lnSpc>
                <a:spcPct val="100000"/>
              </a:lnSpc>
              <a:spcBef>
                <a:spcPct val="30000"/>
              </a:spcBef>
              <a:spcAft>
                <a:spcPct val="0"/>
              </a:spcAft>
              <a:buClrTx/>
              <a:buSzTx/>
              <a:buFontTx/>
              <a:buNone/>
              <a:tabLst/>
              <a:defRPr/>
            </a:pPr>
            <a:r>
              <a:rPr lang="en-US" dirty="0"/>
              <a:t>Remember when I said it is all connected? Electric heat is very efficient but needs a better building to make it viable: better insulation, better windows, more efficient air movement to keep us healthy. </a:t>
            </a:r>
          </a:p>
        </p:txBody>
      </p:sp>
      <p:sp>
        <p:nvSpPr>
          <p:cNvPr id="4" name="Slide Number Placeholder 3"/>
          <p:cNvSpPr>
            <a:spLocks noGrp="1"/>
          </p:cNvSpPr>
          <p:nvPr>
            <p:ph type="sldNum" sz="quarter" idx="5"/>
          </p:nvPr>
        </p:nvSpPr>
        <p:spPr/>
        <p:txBody>
          <a:bodyPr/>
          <a:lstStyle/>
          <a:p>
            <a:pPr>
              <a:defRPr/>
            </a:pPr>
            <a:fld id="{2041B702-326A-4E77-9089-885E524FD801}" type="slidenum">
              <a:rPr lang="id-ID" altLang="en-US" smtClean="0"/>
              <a:pPr>
                <a:defRPr/>
              </a:pPr>
              <a:t>6</a:t>
            </a:fld>
            <a:endParaRPr lang="id-ID" altLang="en-US"/>
          </a:p>
        </p:txBody>
      </p:sp>
    </p:spTree>
    <p:extLst>
      <p:ext uri="{BB962C8B-B14F-4D97-AF65-F5344CB8AC3E}">
        <p14:creationId xmlns:p14="http://schemas.microsoft.com/office/powerpoint/2010/main" xmlns="" val="303652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is not just to electrify your home’s energy needs but to go back to the 3 Rs</a:t>
            </a:r>
          </a:p>
          <a:p>
            <a:endParaRPr lang="en-US" dirty="0"/>
          </a:p>
          <a:p>
            <a:r>
              <a:rPr lang="en-US" dirty="0"/>
              <a:t>To start, we need to reduce our energy need: to make a more efficient building that needs less energy: that means more insulation, a better envelope, more efficient lighting, smaller spaces that take less energy to heat and cool and located in a community where you can shop, work or otherwise meet your daily needs by walking, biking or transit. </a:t>
            </a:r>
          </a:p>
          <a:p>
            <a:endParaRPr lang="en-US" dirty="0"/>
          </a:p>
          <a:p>
            <a:r>
              <a:rPr lang="en-US" dirty="0"/>
              <a:t>We also need to reuse: to adapt our buildings instead of tearing them down to build new ones. Reuse our infrastructure by gently intensifying instead of building more suburbs that take away greenspace. We need to reuse energy by conserving it and extracting waste heat from exhaust air or water so that we waste less. This chart is the age of public housing owned by the Toronto Community Housing agency and likely closely resembles many cities: we invested enormously in the 60s and 70s and very little since. </a:t>
            </a:r>
          </a:p>
          <a:p>
            <a:endParaRPr lang="en-US" dirty="0"/>
          </a:p>
          <a:p>
            <a:r>
              <a:rPr lang="en-US" dirty="0"/>
              <a:t>Recycle: we need to use energy from recyclable sources: power  our buildings with solar or wind or other renewables and low or no waste sources; use ground source district heating and cooling systems and air source heat pumps to take advantage of natural and regenerative systems. We need to look at renewable building materials: concrete buildings are great for high rises but consume enormous amounts of energy to create the concrete. A mass timber building is made of small trees, sequesters carbon instead of using it. Renewable building materials that are good for our health, and good for our planet, can also be recycled when the building is at the end of its life or needs to be modified. </a:t>
            </a:r>
          </a:p>
        </p:txBody>
      </p:sp>
      <p:sp>
        <p:nvSpPr>
          <p:cNvPr id="4" name="Slide Number Placeholder 3"/>
          <p:cNvSpPr>
            <a:spLocks noGrp="1"/>
          </p:cNvSpPr>
          <p:nvPr>
            <p:ph type="sldNum" sz="quarter" idx="5"/>
          </p:nvPr>
        </p:nvSpPr>
        <p:spPr/>
        <p:txBody>
          <a:bodyPr/>
          <a:lstStyle/>
          <a:p>
            <a:pPr>
              <a:defRPr/>
            </a:pPr>
            <a:fld id="{2041B702-326A-4E77-9089-885E524FD801}" type="slidenum">
              <a:rPr lang="id-ID" altLang="en-US" smtClean="0"/>
              <a:pPr>
                <a:defRPr/>
              </a:pPr>
              <a:t>7</a:t>
            </a:fld>
            <a:endParaRPr lang="id-ID" altLang="en-US"/>
          </a:p>
        </p:txBody>
      </p:sp>
    </p:spTree>
    <p:extLst>
      <p:ext uri="{BB962C8B-B14F-4D97-AF65-F5344CB8AC3E}">
        <p14:creationId xmlns:p14="http://schemas.microsoft.com/office/powerpoint/2010/main" xmlns="" val="2552907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sample gas bill shows an annual consumption of 2,224 cubic meters of natural gas, that would convert to some 23,500 kilowatt hours of electricity if I could magically convert that overnight. While some of that gas can be, and has, been trimmed by converting to an induction stove and getting rid of the gas dryer or hot water tank, these are small potatoes – that might be 50 to 60 cubic meters in a typical month. That’s thousands of dollars in annual hydro bills.</a:t>
            </a:r>
          </a:p>
          <a:p>
            <a:endParaRPr lang="en-US" dirty="0"/>
          </a:p>
          <a:p>
            <a:r>
              <a:rPr lang="en-US" dirty="0"/>
              <a:t>Spending $15 or 20 thousand dollars to convert a gas furnace to electric furnace, to spend more every month in electricity bills clearly isn’t the solution by itself. </a:t>
            </a:r>
          </a:p>
          <a:p>
            <a:endParaRPr lang="en-US" dirty="0"/>
          </a:p>
          <a:p>
            <a:r>
              <a:rPr lang="en-US" dirty="0"/>
              <a:t>But what if I improved my wall insulation, increased the thermal performance of doors and windows. lets say that the peak current natural gas demand for heating is 400 cubic m of gas, or 4200 kwh in a month. If we can reduce that by 40% with a better envelope, that’s only about 2500 kwh. And if one solar panel can produce 1.8kwh per day, that’s about 54 </a:t>
            </a:r>
            <a:r>
              <a:rPr lang="en-US" dirty="0" err="1"/>
              <a:t>kwH</a:t>
            </a:r>
            <a:r>
              <a:rPr lang="en-US" dirty="0"/>
              <a:t> per month. That means I need about 46 solar panels; if each one is about 2m x 1m, I need about 92 sq m of roof mounted solar panels. That’s a little over 1,000 sq ft, easily accommodated on a typical home. </a:t>
            </a:r>
          </a:p>
          <a:p>
            <a:endParaRPr lang="en-US" dirty="0"/>
          </a:p>
          <a:p>
            <a:r>
              <a:rPr lang="en-US" dirty="0"/>
              <a:t>Suppose I don’t have 92 sq m of roof I can use? </a:t>
            </a:r>
          </a:p>
          <a:p>
            <a:endParaRPr lang="en-US" dirty="0"/>
          </a:p>
          <a:p>
            <a:r>
              <a:rPr lang="en-US" dirty="0"/>
              <a:t>Go back to the three Rs:</a:t>
            </a:r>
          </a:p>
          <a:p>
            <a:pPr marL="285750" indent="-285750">
              <a:buFontTx/>
              <a:buChar char="-"/>
            </a:pPr>
            <a:r>
              <a:rPr lang="en-US" dirty="0"/>
              <a:t>What other energy load can I reduce? </a:t>
            </a:r>
          </a:p>
          <a:p>
            <a:pPr marL="285750" indent="-285750">
              <a:buFontTx/>
              <a:buChar char="-"/>
            </a:pPr>
            <a:r>
              <a:rPr lang="en-US" dirty="0"/>
              <a:t>Is there another energy source to reuse? </a:t>
            </a:r>
          </a:p>
          <a:p>
            <a:pPr marL="285750" indent="-285750">
              <a:buFontTx/>
              <a:buChar char="-"/>
            </a:pPr>
            <a:r>
              <a:rPr lang="en-US" dirty="0"/>
              <a:t>Is there some other source of energy that can be recycled? </a:t>
            </a:r>
          </a:p>
          <a:p>
            <a:pPr marL="0" indent="0">
              <a:buFontTx/>
              <a:buNone/>
            </a:pPr>
            <a:endParaRPr lang="en-US" dirty="0"/>
          </a:p>
          <a:p>
            <a:pPr marL="0" indent="0">
              <a:buFontTx/>
              <a:buNone/>
            </a:pPr>
            <a:r>
              <a:rPr lang="en-US" dirty="0"/>
              <a:t>Supposed you add a ground source heat pump? What is the power required for the pump? Will the cost of the well, the pump and the infrastructure be traded off against the cost of more insulation to further reduce thermal loss? What if you had an option to drill several ground source heat pumps and share them with your </a:t>
            </a:r>
            <a:r>
              <a:rPr lang="en-US" dirty="0" err="1"/>
              <a:t>neighbours</a:t>
            </a:r>
            <a:r>
              <a:rPr lang="en-US" dirty="0"/>
              <a:t>, splitting the cost among many? Or if your </a:t>
            </a:r>
            <a:r>
              <a:rPr lang="en-US" dirty="0" err="1"/>
              <a:t>neighbour</a:t>
            </a:r>
            <a:r>
              <a:rPr lang="en-US" dirty="0"/>
              <a:t> had excess solar capacity? </a:t>
            </a:r>
          </a:p>
          <a:p>
            <a:pPr marL="285750" indent="-285750">
              <a:buFontTx/>
              <a:buChar char="-"/>
            </a:pPr>
            <a:endParaRPr lang="en-US" dirty="0"/>
          </a:p>
        </p:txBody>
      </p:sp>
      <p:sp>
        <p:nvSpPr>
          <p:cNvPr id="4" name="Slide Number Placeholder 3"/>
          <p:cNvSpPr>
            <a:spLocks noGrp="1"/>
          </p:cNvSpPr>
          <p:nvPr>
            <p:ph type="sldNum" sz="quarter" idx="5"/>
          </p:nvPr>
        </p:nvSpPr>
        <p:spPr/>
        <p:txBody>
          <a:bodyPr/>
          <a:lstStyle/>
          <a:p>
            <a:pPr>
              <a:defRPr/>
            </a:pPr>
            <a:fld id="{2041B702-326A-4E77-9089-885E524FD801}" type="slidenum">
              <a:rPr lang="id-ID" altLang="en-US" smtClean="0"/>
              <a:pPr>
                <a:defRPr/>
              </a:pPr>
              <a:t>8</a:t>
            </a:fld>
            <a:endParaRPr lang="id-ID" altLang="en-US"/>
          </a:p>
        </p:txBody>
      </p:sp>
    </p:spTree>
    <p:extLst>
      <p:ext uri="{BB962C8B-B14F-4D97-AF65-F5344CB8AC3E}">
        <p14:creationId xmlns:p14="http://schemas.microsoft.com/office/powerpoint/2010/main" xmlns="" val="1605404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this leads towards passive house standards. I’d encourage you to check out Lloyd Alter’s book, “Living the 1.5 degree lifestyle” </a:t>
            </a:r>
          </a:p>
          <a:p>
            <a:endParaRPr lang="en-US" dirty="0"/>
          </a:p>
          <a:p>
            <a:r>
              <a:rPr lang="en-US" dirty="0"/>
              <a:t>Passive house standards are a goal: we should be working towards making our buildings better and, as a bonus, we get better social outcomes: healthier environments and better experiences. </a:t>
            </a:r>
          </a:p>
          <a:p>
            <a:endParaRPr lang="en-US" dirty="0"/>
          </a:p>
          <a:p>
            <a:r>
              <a:rPr lang="en-US" dirty="0"/>
              <a:t>Yes, this costs money to do. but the payback is enormous. </a:t>
            </a:r>
          </a:p>
          <a:p>
            <a:endParaRPr lang="en-US" dirty="0"/>
          </a:p>
          <a:p>
            <a:r>
              <a:rPr lang="en-US" dirty="0"/>
              <a:t>On the top right is an image of the OAA headquarters. I was part of the committee during the renovations carried out by David Fujiwara architect on Ruth Cawker’s original building. affectionately, its considered a six sided glass box on stilts. It isn’t really but there is an awful lot of glass, its an irregular shape and it is entirely up on posts so exposed to weather on all sides. At 26,000 sq ft, its not a small building but had utility bills in the six figures; after renovations, the winter hydro bill was about $50 a month at worst. The payback on this renovation was about 17 years based on 2015 utility rates which, if they go up, can be reduced to a payback of less than a decade.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2041B702-326A-4E77-9089-885E524FD801}" type="slidenum">
              <a:rPr lang="id-ID" altLang="en-US" smtClean="0"/>
              <a:pPr>
                <a:defRPr/>
              </a:pPr>
              <a:t>9</a:t>
            </a:fld>
            <a:endParaRPr lang="id-ID" altLang="en-US"/>
          </a:p>
        </p:txBody>
      </p:sp>
    </p:spTree>
    <p:extLst>
      <p:ext uri="{BB962C8B-B14F-4D97-AF65-F5344CB8AC3E}">
        <p14:creationId xmlns:p14="http://schemas.microsoft.com/office/powerpoint/2010/main" xmlns="" val="645487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B349503-ADE6-4136-B6DD-B55988F7D69D}"/>
              </a:ext>
            </a:extLst>
          </p:cNvPr>
          <p:cNvSpPr/>
          <p:nvPr userDrawn="1"/>
        </p:nvSpPr>
        <p:spPr>
          <a:xfrm>
            <a:off x="4354513" y="420688"/>
            <a:ext cx="4302125" cy="4303712"/>
          </a:xfrm>
          <a:prstGeom prst="rect">
            <a:avLst/>
          </a:prstGeom>
          <a:solidFill>
            <a:srgbClr val="333F48">
              <a:alpha val="741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xmlns="" id="{E96F87F3-788F-4386-B999-ABC8A242816D}"/>
              </a:ext>
            </a:extLst>
          </p:cNvPr>
          <p:cNvSpPr/>
          <p:nvPr userDrawn="1"/>
        </p:nvSpPr>
        <p:spPr>
          <a:xfrm>
            <a:off x="4354760" y="1388968"/>
            <a:ext cx="4302001" cy="3333908"/>
          </a:xfrm>
          <a:prstGeom prst="rect">
            <a:avLst/>
          </a:prstGeom>
          <a:gradFill flip="none" rotWithShape="1">
            <a:gsLst>
              <a:gs pos="97000">
                <a:schemeClr val="tx1">
                  <a:lumMod val="50000"/>
                </a:schemeClr>
              </a:gs>
              <a:gs pos="0">
                <a:srgbClr val="333F48">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xmlns="" id="{762C18F8-1DA3-43E8-928F-7B54B3E24800}"/>
              </a:ext>
            </a:extLst>
          </p:cNvPr>
          <p:cNvSpPr/>
          <p:nvPr userDrawn="1"/>
        </p:nvSpPr>
        <p:spPr>
          <a:xfrm>
            <a:off x="500063" y="420688"/>
            <a:ext cx="3854450" cy="430371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a:extLst>
              <a:ext uri="{FF2B5EF4-FFF2-40B4-BE49-F238E27FC236}">
                <a16:creationId xmlns:a16="http://schemas.microsoft.com/office/drawing/2014/main" xmlns="" id="{D257E57C-F1BD-42DD-987F-E4061121AEA5}"/>
              </a:ext>
            </a:extLst>
          </p:cNvPr>
          <p:cNvSpPr txBox="1"/>
          <p:nvPr userDrawn="1"/>
        </p:nvSpPr>
        <p:spPr>
          <a:xfrm>
            <a:off x="6157119" y="4044156"/>
            <a:ext cx="2163762" cy="195263"/>
          </a:xfrm>
          <a:prstGeom prst="rect">
            <a:avLst/>
          </a:prstGeom>
          <a:noFill/>
        </p:spPr>
        <p:txBody>
          <a:bodyPr>
            <a:spAutoFit/>
          </a:bodyPr>
          <a:lstStyle/>
          <a:p>
            <a:pPr algn="r" defTabSz="685783" eaLnBrk="1" fontAlgn="auto" hangingPunct="1">
              <a:spcBef>
                <a:spcPts val="0"/>
              </a:spcBef>
              <a:spcAft>
                <a:spcPts val="0"/>
              </a:spcAft>
              <a:defRPr/>
            </a:pPr>
            <a:r>
              <a:rPr lang="en-GB" sz="1000" b="1" spc="225" baseline="30000" dirty="0">
                <a:solidFill>
                  <a:schemeClr val="bg1">
                    <a:lumMod val="65000"/>
                  </a:schemeClr>
                </a:solidFill>
                <a:latin typeface="Arial" panose="020B0604020202020204" pitchFamily="34" charset="0"/>
                <a:cs typeface="Arial" panose="020B0604020202020204" pitchFamily="34" charset="0"/>
              </a:rPr>
              <a:t>PREPARED BY:</a:t>
            </a:r>
          </a:p>
        </p:txBody>
      </p:sp>
      <p:sp>
        <p:nvSpPr>
          <p:cNvPr id="12" name="Rectangle 11">
            <a:extLst>
              <a:ext uri="{FF2B5EF4-FFF2-40B4-BE49-F238E27FC236}">
                <a16:creationId xmlns:a16="http://schemas.microsoft.com/office/drawing/2014/main" xmlns="" id="{C3F6A91A-50EB-4EDE-979C-CDDF7B1B0189}"/>
              </a:ext>
            </a:extLst>
          </p:cNvPr>
          <p:cNvSpPr/>
          <p:nvPr userDrawn="1"/>
        </p:nvSpPr>
        <p:spPr>
          <a:xfrm>
            <a:off x="4572000" y="6064250"/>
            <a:ext cx="5334000" cy="44450"/>
          </a:xfrm>
          <a:prstGeom prst="rect">
            <a:avLst/>
          </a:prstGeom>
          <a:solidFill>
            <a:srgbClr val="EA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Graphic 20">
            <a:extLst>
              <a:ext uri="{FF2B5EF4-FFF2-40B4-BE49-F238E27FC236}">
                <a16:creationId xmlns:a16="http://schemas.microsoft.com/office/drawing/2014/main" xmlns="" id="{370BA2DF-DC44-4244-AFCA-C95131B00711}"/>
              </a:ext>
            </a:extLst>
          </p:cNvPr>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231900" y="1911350"/>
            <a:ext cx="2400300"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a:extLst>
              <a:ext uri="{FF2B5EF4-FFF2-40B4-BE49-F238E27FC236}">
                <a16:creationId xmlns:a16="http://schemas.microsoft.com/office/drawing/2014/main" xmlns="" id="{3763B855-DD05-4654-8DC9-0B641CB15517}"/>
              </a:ext>
            </a:extLst>
          </p:cNvPr>
          <p:cNvSpPr txBox="1"/>
          <p:nvPr userDrawn="1"/>
        </p:nvSpPr>
        <p:spPr>
          <a:xfrm>
            <a:off x="500063" y="3970338"/>
            <a:ext cx="3854450" cy="307975"/>
          </a:xfrm>
          <a:prstGeom prst="rect">
            <a:avLst/>
          </a:prstGeom>
          <a:noFill/>
        </p:spPr>
        <p:txBody>
          <a:bodyPr>
            <a:spAutoFit/>
          </a:bodyPr>
          <a:lstStyle/>
          <a:p>
            <a:pPr algn="ctr" defTabSz="685783" eaLnBrk="1" fontAlgn="auto" hangingPunct="1">
              <a:spcBef>
                <a:spcPts val="0"/>
              </a:spcBef>
              <a:spcAft>
                <a:spcPts val="0"/>
              </a:spcAft>
              <a:defRPr/>
            </a:pPr>
            <a:r>
              <a:rPr lang="en-GB" sz="1400" b="1" spc="225" baseline="30000" dirty="0">
                <a:solidFill>
                  <a:srgbClr val="EA4924"/>
                </a:solidFill>
                <a:latin typeface="Arial" panose="020B0604020202020204" pitchFamily="34" charset="0"/>
                <a:cs typeface="Arial" panose="020B0604020202020204" pitchFamily="34" charset="0"/>
              </a:rPr>
              <a:t>ArchitectsDCA.com</a:t>
            </a:r>
            <a:endParaRPr lang="id-ID" sz="1400" b="1" spc="225" dirty="0">
              <a:solidFill>
                <a:srgbClr val="EA4924"/>
              </a:solidFill>
              <a:latin typeface="Arial" panose="020B0604020202020204" pitchFamily="34" charset="0"/>
              <a:cs typeface="Arial" panose="020B0604020202020204" pitchFamily="34" charset="0"/>
            </a:endParaRPr>
          </a:p>
        </p:txBody>
      </p:sp>
      <p:sp>
        <p:nvSpPr>
          <p:cNvPr id="15" name="L-Shape 14">
            <a:extLst>
              <a:ext uri="{FF2B5EF4-FFF2-40B4-BE49-F238E27FC236}">
                <a16:creationId xmlns:a16="http://schemas.microsoft.com/office/drawing/2014/main" xmlns="" id="{F041BD51-9941-416D-BE83-0EA6D3EA5F98}"/>
              </a:ext>
            </a:extLst>
          </p:cNvPr>
          <p:cNvSpPr/>
          <p:nvPr userDrawn="1"/>
        </p:nvSpPr>
        <p:spPr>
          <a:xfrm rot="5400000">
            <a:off x="4788694" y="939007"/>
            <a:ext cx="450850" cy="449262"/>
          </a:xfrm>
          <a:prstGeom prst="corner">
            <a:avLst>
              <a:gd name="adj1" fmla="val 14398"/>
              <a:gd name="adj2" fmla="val 13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L-Shape 15">
            <a:extLst>
              <a:ext uri="{FF2B5EF4-FFF2-40B4-BE49-F238E27FC236}">
                <a16:creationId xmlns:a16="http://schemas.microsoft.com/office/drawing/2014/main" xmlns="" id="{A57E0CB1-858D-46DD-8285-4415D626B6C5}"/>
              </a:ext>
            </a:extLst>
          </p:cNvPr>
          <p:cNvSpPr/>
          <p:nvPr userDrawn="1"/>
        </p:nvSpPr>
        <p:spPr>
          <a:xfrm rot="16200000">
            <a:off x="7934326" y="3951287"/>
            <a:ext cx="449262" cy="449263"/>
          </a:xfrm>
          <a:prstGeom prst="corner">
            <a:avLst>
              <a:gd name="adj1" fmla="val 14398"/>
              <a:gd name="adj2" fmla="val 13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5238503" y="1011238"/>
            <a:ext cx="3182174" cy="1790700"/>
          </a:xfrm>
        </p:spPr>
        <p:txBody>
          <a:bodyPr/>
          <a:lstStyle>
            <a:lvl1pPr algn="l">
              <a:defRPr sz="2400" b="1">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5238502" y="2811264"/>
            <a:ext cx="3182173" cy="719399"/>
          </a:xfrm>
        </p:spPr>
        <p:txBody>
          <a:bodyPr/>
          <a:lstStyle>
            <a:lvl1pPr marL="0" indent="0" algn="l">
              <a:buNone/>
              <a:defRPr sz="1200" cap="all" baseline="0">
                <a:solidFill>
                  <a:srgbClr val="EA4924"/>
                </a:solidFill>
                <a:effectLst>
                  <a:outerShdw blurRad="38100" dist="38100" dir="2700000" algn="tl">
                    <a:srgbClr val="000000">
                      <a:alpha val="43137"/>
                    </a:srgbClr>
                  </a:outerShdw>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Text Placeholder 18"/>
          <p:cNvSpPr>
            <a:spLocks noGrp="1"/>
          </p:cNvSpPr>
          <p:nvPr>
            <p:ph type="body" sz="quarter" idx="13"/>
          </p:nvPr>
        </p:nvSpPr>
        <p:spPr>
          <a:xfrm>
            <a:off x="5238502" y="3698875"/>
            <a:ext cx="3034756" cy="125414"/>
          </a:xfrm>
        </p:spPr>
        <p:txBody>
          <a:bodyPr anchor="ctr"/>
          <a:lstStyle>
            <a:lvl1pPr marL="0" indent="0" algn="r">
              <a:lnSpc>
                <a:spcPct val="100000"/>
              </a:lnSpc>
              <a:spcBef>
                <a:spcPts val="0"/>
              </a:spcBef>
              <a:buFont typeface="Arial" panose="020B0604020202020204" pitchFamily="34" charset="0"/>
              <a:buNone/>
              <a:defRPr sz="800">
                <a:solidFill>
                  <a:schemeClr val="bg1">
                    <a:lumMod val="6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29" name="Text Placeholder 18"/>
          <p:cNvSpPr>
            <a:spLocks noGrp="1"/>
          </p:cNvSpPr>
          <p:nvPr>
            <p:ph type="body" sz="quarter" idx="14"/>
          </p:nvPr>
        </p:nvSpPr>
        <p:spPr>
          <a:xfrm>
            <a:off x="5238502" y="3855394"/>
            <a:ext cx="3034756" cy="125414"/>
          </a:xfrm>
        </p:spPr>
        <p:txBody>
          <a:bodyPr anchor="ctr"/>
          <a:lstStyle>
            <a:lvl1pPr marL="0" indent="0" algn="r">
              <a:lnSpc>
                <a:spcPct val="100000"/>
              </a:lnSpc>
              <a:spcBef>
                <a:spcPts val="0"/>
              </a:spcBef>
              <a:buFont typeface="Arial" panose="020B0604020202020204" pitchFamily="34" charset="0"/>
              <a:buNone/>
              <a:defRPr sz="800">
                <a:solidFill>
                  <a:schemeClr val="bg1">
                    <a:lumMod val="6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30" name="Text Placeholder 18"/>
          <p:cNvSpPr>
            <a:spLocks noGrp="1"/>
          </p:cNvSpPr>
          <p:nvPr>
            <p:ph type="body" sz="quarter" idx="15"/>
          </p:nvPr>
        </p:nvSpPr>
        <p:spPr>
          <a:xfrm>
            <a:off x="5238502" y="4011913"/>
            <a:ext cx="3034756" cy="125414"/>
          </a:xfrm>
        </p:spPr>
        <p:txBody>
          <a:bodyPr anchor="ctr"/>
          <a:lstStyle>
            <a:lvl1pPr marL="0" indent="0" algn="r">
              <a:lnSpc>
                <a:spcPct val="100000"/>
              </a:lnSpc>
              <a:spcBef>
                <a:spcPts val="0"/>
              </a:spcBef>
              <a:buFont typeface="Arial" panose="020B0604020202020204" pitchFamily="34" charset="0"/>
              <a:buNone/>
              <a:defRPr sz="800">
                <a:solidFill>
                  <a:schemeClr val="bg1">
                    <a:lumMod val="6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31" name="Text Placeholder 18"/>
          <p:cNvSpPr>
            <a:spLocks noGrp="1"/>
          </p:cNvSpPr>
          <p:nvPr>
            <p:ph type="body" sz="quarter" idx="16"/>
          </p:nvPr>
        </p:nvSpPr>
        <p:spPr>
          <a:xfrm>
            <a:off x="5238502" y="4168432"/>
            <a:ext cx="3034756" cy="125414"/>
          </a:xfrm>
        </p:spPr>
        <p:txBody>
          <a:bodyPr anchor="ctr"/>
          <a:lstStyle>
            <a:lvl1pPr marL="0" indent="0" algn="r">
              <a:lnSpc>
                <a:spcPct val="100000"/>
              </a:lnSpc>
              <a:spcBef>
                <a:spcPts val="0"/>
              </a:spcBef>
              <a:buFont typeface="Arial" panose="020B0604020202020204" pitchFamily="34" charset="0"/>
              <a:buNone/>
              <a:defRPr sz="800">
                <a:solidFill>
                  <a:schemeClr val="bg1">
                    <a:lumMod val="6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xmlns="" val="38828971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4"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Rectangle 10">
            <a:extLst>
              <a:ext uri="{FF2B5EF4-FFF2-40B4-BE49-F238E27FC236}">
                <a16:creationId xmlns:a16="http://schemas.microsoft.com/office/drawing/2014/main" xmlns="" id="{515CCFE4-C1E3-4B5B-91E9-ABFA2A1185D4}"/>
              </a:ext>
            </a:extLst>
          </p:cNvPr>
          <p:cNvGrpSpPr>
            <a:grpSpLocks/>
          </p:cNvGrpSpPr>
          <p:nvPr userDrawn="1"/>
        </p:nvGrpSpPr>
        <p:grpSpPr bwMode="auto">
          <a:xfrm>
            <a:off x="0" y="0"/>
            <a:ext cx="9144000" cy="5156200"/>
            <a:chOff x="0" y="0"/>
            <a:chExt cx="5760" cy="3248"/>
          </a:xfrm>
        </p:grpSpPr>
        <p:pic>
          <p:nvPicPr>
            <p:cNvPr id="5" name="Rectangle 10">
              <a:extLst>
                <a:ext uri="{FF2B5EF4-FFF2-40B4-BE49-F238E27FC236}">
                  <a16:creationId xmlns:a16="http://schemas.microsoft.com/office/drawing/2014/main" xmlns="" id="{E1C098F3-3E65-4925-AE24-1737D4032CDF}"/>
                </a:ext>
              </a:extLst>
            </p:cNvPr>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5760" cy="324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Box 3">
              <a:extLst>
                <a:ext uri="{FF2B5EF4-FFF2-40B4-BE49-F238E27FC236}">
                  <a16:creationId xmlns:a16="http://schemas.microsoft.com/office/drawing/2014/main" xmlns="" id="{B7725078-39D4-4021-B7BA-D92BDCF4664B}"/>
                </a:ext>
              </a:extLst>
            </p:cNvPr>
            <p:cNvSpPr txBox="1">
              <a:spLocks noChangeArrowheads="1"/>
            </p:cNvSpPr>
            <p:nvPr/>
          </p:nvSpPr>
          <p:spPr bwMode="auto">
            <a:xfrm>
              <a:off x="0" y="0"/>
              <a:ext cx="5760" cy="3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US" altLang="en-US" sz="1000">
                <a:solidFill>
                  <a:srgbClr val="CA3625"/>
                </a:solidFill>
              </a:endParaRPr>
            </a:p>
          </p:txBody>
        </p:sp>
      </p:grpSp>
      <p:sp>
        <p:nvSpPr>
          <p:cNvPr id="7" name="TextBox 14">
            <a:extLst>
              <a:ext uri="{FF2B5EF4-FFF2-40B4-BE49-F238E27FC236}">
                <a16:creationId xmlns:a16="http://schemas.microsoft.com/office/drawing/2014/main" xmlns="" id="{22B1391B-D990-4A96-8A5A-8CA57204BA2F}"/>
              </a:ext>
            </a:extLst>
          </p:cNvPr>
          <p:cNvSpPr txBox="1">
            <a:spLocks noChangeArrowheads="1"/>
          </p:cNvSpPr>
          <p:nvPr userDrawn="1"/>
        </p:nvSpPr>
        <p:spPr bwMode="auto">
          <a:xfrm>
            <a:off x="8451850" y="4713288"/>
            <a:ext cx="69215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r"/>
            <a:fld id="{030AABAC-05AB-4465-9115-9B2A784F5C01}" type="slidenum">
              <a:rPr lang="en-US" altLang="en-US" sz="1400" b="1">
                <a:solidFill>
                  <a:schemeClr val="bg1"/>
                </a:solidFill>
                <a:latin typeface="Proxima Nova" pitchFamily="2" charset="0"/>
              </a:rPr>
              <a:pPr algn="r"/>
              <a:t>‹#›</a:t>
            </a:fld>
            <a:endParaRPr lang="en-US" altLang="en-US" sz="1400" b="1">
              <a:solidFill>
                <a:schemeClr val="bg1"/>
              </a:solidFill>
              <a:latin typeface="Proxima Nova" pitchFamily="2" charset="0"/>
            </a:endParaRPr>
          </a:p>
        </p:txBody>
      </p:sp>
      <p:sp>
        <p:nvSpPr>
          <p:cNvPr id="8" name="L-Shape 7">
            <a:extLst>
              <a:ext uri="{FF2B5EF4-FFF2-40B4-BE49-F238E27FC236}">
                <a16:creationId xmlns:a16="http://schemas.microsoft.com/office/drawing/2014/main" xmlns="" id="{BE4EF408-1709-4AE1-AF81-F0FF15C0FC7A}"/>
              </a:ext>
            </a:extLst>
          </p:cNvPr>
          <p:cNvSpPr/>
          <p:nvPr userDrawn="1"/>
        </p:nvSpPr>
        <p:spPr>
          <a:xfrm rot="16200000">
            <a:off x="7678738" y="3746500"/>
            <a:ext cx="966788" cy="966787"/>
          </a:xfrm>
          <a:prstGeom prst="corner">
            <a:avLst>
              <a:gd name="adj1" fmla="val 14398"/>
              <a:gd name="adj2" fmla="val 13874"/>
            </a:avLst>
          </a:prstGeom>
          <a:solidFill>
            <a:schemeClr val="bg1">
              <a:alpha val="35332"/>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9" name="L-Shape 8">
            <a:extLst>
              <a:ext uri="{FF2B5EF4-FFF2-40B4-BE49-F238E27FC236}">
                <a16:creationId xmlns:a16="http://schemas.microsoft.com/office/drawing/2014/main" xmlns="" id="{3975CD30-B0C8-4DAC-A1A0-461F3411E55D}"/>
              </a:ext>
            </a:extLst>
          </p:cNvPr>
          <p:cNvSpPr/>
          <p:nvPr userDrawn="1"/>
        </p:nvSpPr>
        <p:spPr>
          <a:xfrm rot="5400000">
            <a:off x="498475" y="423863"/>
            <a:ext cx="966787" cy="966788"/>
          </a:xfrm>
          <a:prstGeom prst="corner">
            <a:avLst>
              <a:gd name="adj1" fmla="val 14398"/>
              <a:gd name="adj2" fmla="val 13874"/>
            </a:avLst>
          </a:prstGeom>
          <a:solidFill>
            <a:schemeClr val="bg1">
              <a:alpha val="35332"/>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0" name="Rectangle 14">
            <a:extLst>
              <a:ext uri="{FF2B5EF4-FFF2-40B4-BE49-F238E27FC236}">
                <a16:creationId xmlns:a16="http://schemas.microsoft.com/office/drawing/2014/main" xmlns="" id="{43D81E91-A4A4-4616-B83F-A5E280AF9333}"/>
              </a:ext>
            </a:extLst>
          </p:cNvPr>
          <p:cNvSpPr>
            <a:spLocks noChangeArrowheads="1"/>
          </p:cNvSpPr>
          <p:nvPr userDrawn="1"/>
        </p:nvSpPr>
        <p:spPr bwMode="auto">
          <a:xfrm>
            <a:off x="823913" y="4537075"/>
            <a:ext cx="69024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eaLnBrk="1" hangingPunct="1"/>
            <a:r>
              <a:rPr lang="id-ID" altLang="en-US" sz="800">
                <a:solidFill>
                  <a:schemeClr val="bg1"/>
                </a:solidFill>
                <a:latin typeface="Proxima Nova" pitchFamily="2" charset="0"/>
              </a:rPr>
              <a:t>EDIT PRESENTATION TITLE ON </a:t>
            </a:r>
            <a:r>
              <a:rPr lang="id-ID" altLang="en-US" sz="800" b="1">
                <a:solidFill>
                  <a:schemeClr val="bg1"/>
                </a:solidFill>
                <a:latin typeface="Proxima Nova" pitchFamily="2" charset="0"/>
              </a:rPr>
              <a:t>MASTER SLIDE</a:t>
            </a:r>
          </a:p>
        </p:txBody>
      </p:sp>
      <p:sp>
        <p:nvSpPr>
          <p:cNvPr id="11" name="TextBox 10">
            <a:extLst>
              <a:ext uri="{FF2B5EF4-FFF2-40B4-BE49-F238E27FC236}">
                <a16:creationId xmlns:a16="http://schemas.microsoft.com/office/drawing/2014/main" xmlns="" id="{E2EFDCE7-2DFC-4D00-B502-EBA668B2E5C9}"/>
              </a:ext>
            </a:extLst>
          </p:cNvPr>
          <p:cNvSpPr txBox="1"/>
          <p:nvPr userDrawn="1"/>
        </p:nvSpPr>
        <p:spPr>
          <a:xfrm>
            <a:off x="409575" y="4568825"/>
            <a:ext cx="2163763" cy="230832"/>
          </a:xfrm>
          <a:prstGeom prst="rect">
            <a:avLst/>
          </a:prstGeom>
          <a:noFill/>
        </p:spPr>
        <p:txBody>
          <a:bodyPr>
            <a:spAutoFit/>
          </a:bodyPr>
          <a:lstStyle/>
          <a:p>
            <a:pPr defTabSz="685783" eaLnBrk="1" fontAlgn="auto" hangingPunct="1">
              <a:spcBef>
                <a:spcPts val="0"/>
              </a:spcBef>
              <a:spcAft>
                <a:spcPts val="0"/>
              </a:spcAft>
              <a:defRPr/>
            </a:pPr>
            <a:r>
              <a:rPr lang="en-GB" sz="900" b="1" spc="225" baseline="30000" dirty="0">
                <a:solidFill>
                  <a:schemeClr val="bg1"/>
                </a:solidFill>
                <a:latin typeface="Proxima Nova" panose="02000506030000020004"/>
                <a:cs typeface="Arial" panose="020B0604020202020204" pitchFamily="34" charset="0"/>
              </a:rPr>
              <a:t>ArchitectsDCA.com</a:t>
            </a:r>
            <a:endParaRPr lang="id-ID" sz="900" b="1" spc="225" dirty="0">
              <a:solidFill>
                <a:schemeClr val="bg1"/>
              </a:solidFill>
              <a:latin typeface="Proxima Nova" panose="02000506030000020004"/>
              <a:cs typeface="Arial" panose="020B0604020202020204" pitchFamily="34" charset="0"/>
            </a:endParaRPr>
          </a:p>
        </p:txBody>
      </p:sp>
      <p:sp>
        <p:nvSpPr>
          <p:cNvPr id="2" name="Title 1"/>
          <p:cNvSpPr>
            <a:spLocks noGrp="1"/>
          </p:cNvSpPr>
          <p:nvPr>
            <p:ph type="title"/>
          </p:nvPr>
        </p:nvSpPr>
        <p:spPr>
          <a:xfrm>
            <a:off x="1042968" y="886223"/>
            <a:ext cx="7117433" cy="2139553"/>
          </a:xfrm>
        </p:spPr>
        <p:txBody>
          <a:bodyPr/>
          <a:lstStyle>
            <a:lvl1pPr>
              <a:defRPr sz="4800">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42968" y="3072409"/>
            <a:ext cx="7117433" cy="1125140"/>
          </a:xfrm>
        </p:spPr>
        <p:txBody>
          <a:bodyPr/>
          <a:lstStyle>
            <a:lvl1pPr marL="0" indent="0">
              <a:buNone/>
              <a:defRPr sz="1800">
                <a:solidFill>
                  <a:schemeClr val="bg1"/>
                </a:solidFill>
                <a:effectLst>
                  <a:outerShdw blurRad="38100" dist="38100" dir="2700000" algn="tl">
                    <a:srgbClr val="000000">
                      <a:alpha val="43137"/>
                    </a:srgbClr>
                  </a:outerShdw>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xmlns="" val="332231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83DCC43-8787-4E51-B8E0-939D71686A48}"/>
              </a:ext>
            </a:extLst>
          </p:cNvPr>
          <p:cNvSpPr/>
          <p:nvPr userDrawn="1"/>
        </p:nvSpPr>
        <p:spPr>
          <a:xfrm>
            <a:off x="500063" y="420688"/>
            <a:ext cx="8150225" cy="4303712"/>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16:creationId xmlns:a16="http://schemas.microsoft.com/office/drawing/2014/main" xmlns="" id="{6587BC79-134D-4A9A-9F4C-032B3A6060C5}"/>
              </a:ext>
            </a:extLst>
          </p:cNvPr>
          <p:cNvSpPr/>
          <p:nvPr userDrawn="1"/>
        </p:nvSpPr>
        <p:spPr>
          <a:xfrm flipV="1">
            <a:off x="500063" y="419100"/>
            <a:ext cx="2863850" cy="966788"/>
          </a:xfrm>
          <a:prstGeom prst="rect">
            <a:avLst/>
          </a:prstGeom>
          <a:solidFill>
            <a:srgbClr val="EA4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a:extLst>
              <a:ext uri="{FF2B5EF4-FFF2-40B4-BE49-F238E27FC236}">
                <a16:creationId xmlns:a16="http://schemas.microsoft.com/office/drawing/2014/main" xmlns="" id="{B17DE877-E350-4B4D-8BB3-92CF3ABA1A03}"/>
              </a:ext>
            </a:extLst>
          </p:cNvPr>
          <p:cNvSpPr txBox="1">
            <a:spLocks noChangeArrowheads="1"/>
          </p:cNvSpPr>
          <p:nvPr userDrawn="1"/>
        </p:nvSpPr>
        <p:spPr bwMode="auto">
          <a:xfrm>
            <a:off x="801688" y="500063"/>
            <a:ext cx="2319337"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id-ID" altLang="en-US" sz="2400" dirty="0">
                <a:solidFill>
                  <a:schemeClr val="bg1"/>
                </a:solidFill>
                <a:latin typeface="Arial" panose="020B0604020202020204" pitchFamily="34" charset="0"/>
                <a:cs typeface="Arial" panose="020B0604020202020204" pitchFamily="34" charset="0"/>
              </a:rPr>
              <a:t>OUR AGENDA </a:t>
            </a:r>
            <a:r>
              <a:rPr lang="id-ID" altLang="en-US" sz="1400" b="1" dirty="0">
                <a:solidFill>
                  <a:schemeClr val="bg1"/>
                </a:solidFill>
                <a:latin typeface="Arial" panose="020B0604020202020204" pitchFamily="34" charset="0"/>
                <a:cs typeface="Arial" panose="020B0604020202020204" pitchFamily="34" charset="0"/>
              </a:rPr>
              <a:t>FOR</a:t>
            </a:r>
            <a:r>
              <a:rPr lang="id-ID" altLang="en-US" sz="2400" dirty="0">
                <a:solidFill>
                  <a:schemeClr val="bg1"/>
                </a:solidFill>
                <a:latin typeface="Arial" panose="020B0604020202020204" pitchFamily="34" charset="0"/>
                <a:cs typeface="Arial" panose="020B0604020202020204" pitchFamily="34" charset="0"/>
              </a:rPr>
              <a:t> TODAY</a:t>
            </a:r>
          </a:p>
        </p:txBody>
      </p:sp>
    </p:spTree>
    <p:extLst>
      <p:ext uri="{BB962C8B-B14F-4D97-AF65-F5344CB8AC3E}">
        <p14:creationId xmlns:p14="http://schemas.microsoft.com/office/powerpoint/2010/main" xmlns="" val="385394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ight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xmlns="" val="354137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Background">
    <p:spTree>
      <p:nvGrpSpPr>
        <p:cNvPr id="1" name=""/>
        <p:cNvGrpSpPr/>
        <p:nvPr/>
      </p:nvGrpSpPr>
      <p:grpSpPr>
        <a:xfrm>
          <a:off x="0" y="0"/>
          <a:ext cx="0" cy="0"/>
          <a:chOff x="0" y="0"/>
          <a:chExt cx="0" cy="0"/>
        </a:xfrm>
      </p:grpSpPr>
      <p:grpSp>
        <p:nvGrpSpPr>
          <p:cNvPr id="6" name="Rectangle 10">
            <a:extLst>
              <a:ext uri="{FF2B5EF4-FFF2-40B4-BE49-F238E27FC236}">
                <a16:creationId xmlns:a16="http://schemas.microsoft.com/office/drawing/2014/main" xmlns="" id="{8E188709-FF16-494D-B4B6-86E9B5BA901B}"/>
              </a:ext>
            </a:extLst>
          </p:cNvPr>
          <p:cNvGrpSpPr>
            <a:grpSpLocks/>
          </p:cNvGrpSpPr>
          <p:nvPr userDrawn="1"/>
        </p:nvGrpSpPr>
        <p:grpSpPr bwMode="auto">
          <a:xfrm>
            <a:off x="0" y="0"/>
            <a:ext cx="9144000" cy="5156200"/>
            <a:chOff x="0" y="0"/>
            <a:chExt cx="5760" cy="3248"/>
          </a:xfrm>
        </p:grpSpPr>
        <p:pic>
          <p:nvPicPr>
            <p:cNvPr id="7" name="Rectangle 10">
              <a:extLst>
                <a:ext uri="{FF2B5EF4-FFF2-40B4-BE49-F238E27FC236}">
                  <a16:creationId xmlns:a16="http://schemas.microsoft.com/office/drawing/2014/main" xmlns="" id="{ECCD1459-AF21-442D-A17F-51F49B1C3B32}"/>
                </a:ext>
              </a:extLst>
            </p:cNvPr>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5760" cy="324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Box 3">
              <a:extLst>
                <a:ext uri="{FF2B5EF4-FFF2-40B4-BE49-F238E27FC236}">
                  <a16:creationId xmlns:a16="http://schemas.microsoft.com/office/drawing/2014/main" xmlns="" id="{B97B75DA-9EC2-4E36-9E8C-8122EA8DDDE2}"/>
                </a:ext>
              </a:extLst>
            </p:cNvPr>
            <p:cNvSpPr txBox="1">
              <a:spLocks noChangeArrowheads="1"/>
            </p:cNvSpPr>
            <p:nvPr/>
          </p:nvSpPr>
          <p:spPr bwMode="auto">
            <a:xfrm>
              <a:off x="0" y="0"/>
              <a:ext cx="5760" cy="3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endParaRPr lang="en-US" altLang="en-US" sz="1000">
                <a:solidFill>
                  <a:srgbClr val="CA3625"/>
                </a:solidFill>
              </a:endParaRPr>
            </a:p>
          </p:txBody>
        </p:sp>
      </p:grpSp>
      <p:sp>
        <p:nvSpPr>
          <p:cNvPr id="9" name="TextBox 14">
            <a:extLst>
              <a:ext uri="{FF2B5EF4-FFF2-40B4-BE49-F238E27FC236}">
                <a16:creationId xmlns:a16="http://schemas.microsoft.com/office/drawing/2014/main" xmlns="" id="{F0AF96C0-CDAA-4FA2-B973-3C47AECF5877}"/>
              </a:ext>
            </a:extLst>
          </p:cNvPr>
          <p:cNvSpPr txBox="1">
            <a:spLocks noChangeArrowheads="1"/>
          </p:cNvSpPr>
          <p:nvPr userDrawn="1"/>
        </p:nvSpPr>
        <p:spPr bwMode="auto">
          <a:xfrm>
            <a:off x="8451850" y="4713288"/>
            <a:ext cx="69215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r"/>
            <a:fld id="{28D2650B-D892-4DF2-94E9-1D17645622F1}" type="slidenum">
              <a:rPr lang="en-US" altLang="en-US" sz="1400" b="1">
                <a:solidFill>
                  <a:schemeClr val="bg1"/>
                </a:solidFill>
                <a:latin typeface="Proxima Nova" pitchFamily="2" charset="0"/>
              </a:rPr>
              <a:pPr algn="r"/>
              <a:t>‹#›</a:t>
            </a:fld>
            <a:endParaRPr lang="en-US" altLang="en-US" sz="1400" b="1">
              <a:solidFill>
                <a:schemeClr val="bg1"/>
              </a:solidFill>
              <a:latin typeface="Proxima Nova" pitchFamily="2" charset="0"/>
            </a:endParaRPr>
          </a:p>
        </p:txBody>
      </p:sp>
      <p:sp>
        <p:nvSpPr>
          <p:cNvPr id="10" name="L-Shape 9">
            <a:extLst>
              <a:ext uri="{FF2B5EF4-FFF2-40B4-BE49-F238E27FC236}">
                <a16:creationId xmlns:a16="http://schemas.microsoft.com/office/drawing/2014/main" xmlns="" id="{35522B19-165F-4C2C-A9D5-A044A11837ED}"/>
              </a:ext>
            </a:extLst>
          </p:cNvPr>
          <p:cNvSpPr/>
          <p:nvPr userDrawn="1"/>
        </p:nvSpPr>
        <p:spPr>
          <a:xfrm rot="16200000">
            <a:off x="7678738" y="3746500"/>
            <a:ext cx="966788" cy="966787"/>
          </a:xfrm>
          <a:prstGeom prst="corner">
            <a:avLst>
              <a:gd name="adj1" fmla="val 14398"/>
              <a:gd name="adj2" fmla="val 13874"/>
            </a:avLst>
          </a:prstGeom>
          <a:solidFill>
            <a:schemeClr val="bg1">
              <a:alpha val="35332"/>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11" name="L-Shape 10">
            <a:extLst>
              <a:ext uri="{FF2B5EF4-FFF2-40B4-BE49-F238E27FC236}">
                <a16:creationId xmlns:a16="http://schemas.microsoft.com/office/drawing/2014/main" xmlns="" id="{076DF7D9-B996-4EE7-8F81-1BC1C128B5F9}"/>
              </a:ext>
            </a:extLst>
          </p:cNvPr>
          <p:cNvSpPr/>
          <p:nvPr userDrawn="1"/>
        </p:nvSpPr>
        <p:spPr>
          <a:xfrm rot="5400000">
            <a:off x="498475" y="423863"/>
            <a:ext cx="966787" cy="966788"/>
          </a:xfrm>
          <a:prstGeom prst="corner">
            <a:avLst>
              <a:gd name="adj1" fmla="val 14398"/>
              <a:gd name="adj2" fmla="val 13874"/>
            </a:avLst>
          </a:prstGeom>
          <a:solidFill>
            <a:schemeClr val="bg1">
              <a:alpha val="35332"/>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2" name="Rectangle 14">
            <a:extLst>
              <a:ext uri="{FF2B5EF4-FFF2-40B4-BE49-F238E27FC236}">
                <a16:creationId xmlns:a16="http://schemas.microsoft.com/office/drawing/2014/main" xmlns="" id="{6AF350C3-8B30-4E94-B65C-8215CEB02511}"/>
              </a:ext>
            </a:extLst>
          </p:cNvPr>
          <p:cNvSpPr>
            <a:spLocks noChangeArrowheads="1"/>
          </p:cNvSpPr>
          <p:nvPr userDrawn="1"/>
        </p:nvSpPr>
        <p:spPr bwMode="auto">
          <a:xfrm>
            <a:off x="823913" y="4537075"/>
            <a:ext cx="69024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eaLnBrk="1" hangingPunct="1"/>
            <a:r>
              <a:rPr lang="id-ID" altLang="en-US" sz="800">
                <a:solidFill>
                  <a:schemeClr val="bg1"/>
                </a:solidFill>
                <a:latin typeface="Proxima Nova" pitchFamily="2" charset="0"/>
              </a:rPr>
              <a:t>EDIT PRESENTATION TITLE ON </a:t>
            </a:r>
            <a:r>
              <a:rPr lang="id-ID" altLang="en-US" sz="800" b="1">
                <a:solidFill>
                  <a:schemeClr val="bg1"/>
                </a:solidFill>
                <a:latin typeface="Proxima Nova" pitchFamily="2" charset="0"/>
              </a:rPr>
              <a:t>MASTER SLIDE</a:t>
            </a:r>
          </a:p>
        </p:txBody>
      </p:sp>
      <p:sp>
        <p:nvSpPr>
          <p:cNvPr id="13" name="TextBox 12">
            <a:extLst>
              <a:ext uri="{FF2B5EF4-FFF2-40B4-BE49-F238E27FC236}">
                <a16:creationId xmlns:a16="http://schemas.microsoft.com/office/drawing/2014/main" xmlns="" id="{210E9A06-A1A0-4620-8F49-17CD12ECCD0D}"/>
              </a:ext>
            </a:extLst>
          </p:cNvPr>
          <p:cNvSpPr txBox="1"/>
          <p:nvPr userDrawn="1"/>
        </p:nvSpPr>
        <p:spPr>
          <a:xfrm>
            <a:off x="409575" y="4568825"/>
            <a:ext cx="2163763" cy="230832"/>
          </a:xfrm>
          <a:prstGeom prst="rect">
            <a:avLst/>
          </a:prstGeom>
          <a:noFill/>
        </p:spPr>
        <p:txBody>
          <a:bodyPr>
            <a:spAutoFit/>
          </a:bodyPr>
          <a:lstStyle/>
          <a:p>
            <a:pPr defTabSz="685783" eaLnBrk="1" fontAlgn="auto" hangingPunct="1">
              <a:spcBef>
                <a:spcPts val="0"/>
              </a:spcBef>
              <a:spcAft>
                <a:spcPts val="0"/>
              </a:spcAft>
              <a:defRPr/>
            </a:pPr>
            <a:r>
              <a:rPr lang="en-GB" sz="900" b="1" spc="225" baseline="30000" dirty="0">
                <a:solidFill>
                  <a:schemeClr val="bg1"/>
                </a:solidFill>
                <a:latin typeface="Proxima Nova" panose="02000506030000020004"/>
                <a:cs typeface="Arial" panose="020B0604020202020204" pitchFamily="34" charset="0"/>
              </a:rPr>
              <a:t>ArchitectsDCA.com</a:t>
            </a:r>
            <a:endParaRPr lang="id-ID" sz="900" b="1" spc="225" dirty="0">
              <a:solidFill>
                <a:schemeClr val="bg1"/>
              </a:solidFill>
              <a:latin typeface="Proxima Nova" panose="02000506030000020004"/>
              <a:cs typeface="Arial" panose="020B0604020202020204" pitchFamily="34" charset="0"/>
            </a:endParaRPr>
          </a:p>
        </p:txBody>
      </p:sp>
      <p:sp>
        <p:nvSpPr>
          <p:cNvPr id="2" name="Title 1"/>
          <p:cNvSpPr>
            <a:spLocks noGrp="1"/>
          </p:cNvSpPr>
          <p:nvPr>
            <p:ph type="title"/>
          </p:nvPr>
        </p:nvSpPr>
        <p:spPr>
          <a:xfrm>
            <a:off x="870098" y="657380"/>
            <a:ext cx="3638404" cy="733272"/>
          </a:xfrm>
        </p:spPr>
        <p:txBody>
          <a:bodyPr/>
          <a:lstStyle>
            <a:lvl1pPr>
              <a:defRPr sz="2400">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870098" y="1581663"/>
            <a:ext cx="3638404" cy="2955411"/>
          </a:xfrm>
        </p:spPr>
        <p:txBody>
          <a:bodyPr/>
          <a:lstStyle>
            <a:lvl1pPr marL="0" indent="0">
              <a:buNone/>
              <a:defRPr sz="1000">
                <a:solidFill>
                  <a:schemeClr val="bg1"/>
                </a:solidFill>
                <a:effectLst>
                  <a:outerShdw blurRad="38100" dist="38100" dir="2700000" algn="tl">
                    <a:srgbClr val="000000">
                      <a:alpha val="43137"/>
                    </a:srgbClr>
                  </a:outerShdw>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Picture Placeholder 4"/>
          <p:cNvSpPr>
            <a:spLocks noGrp="1"/>
          </p:cNvSpPr>
          <p:nvPr>
            <p:ph type="pic" sz="quarter" idx="10"/>
          </p:nvPr>
        </p:nvSpPr>
        <p:spPr>
          <a:xfrm>
            <a:off x="4635500" y="657225"/>
            <a:ext cx="3816350" cy="3879850"/>
          </a:xfrm>
        </p:spPr>
        <p:txBody>
          <a:bodyPr/>
          <a:lstStyle/>
          <a:p>
            <a:pPr lvl="0"/>
            <a:endParaRPr lang="en-US" noProof="0"/>
          </a:p>
        </p:txBody>
      </p:sp>
    </p:spTree>
    <p:extLst>
      <p:ext uri="{BB962C8B-B14F-4D97-AF65-F5344CB8AC3E}">
        <p14:creationId xmlns:p14="http://schemas.microsoft.com/office/powerpoint/2010/main" xmlns="" val="11655460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BAA1255-4F8D-41C3-B293-E53571B8D49F}"/>
              </a:ext>
            </a:extLst>
          </p:cNvPr>
          <p:cNvSpPr/>
          <p:nvPr userDrawn="1"/>
        </p:nvSpPr>
        <p:spPr>
          <a:xfrm>
            <a:off x="5076825" y="0"/>
            <a:ext cx="4067175" cy="4467225"/>
          </a:xfrm>
          <a:prstGeom prst="rect">
            <a:avLst/>
          </a:prstGeom>
          <a:solidFill>
            <a:srgbClr val="323E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cxnSp>
        <p:nvCxnSpPr>
          <p:cNvPr id="7" name="Straight Connector 6">
            <a:extLst>
              <a:ext uri="{FF2B5EF4-FFF2-40B4-BE49-F238E27FC236}">
                <a16:creationId xmlns:a16="http://schemas.microsoft.com/office/drawing/2014/main" xmlns="" id="{6BD3B058-3E4E-475A-AABF-7197B3784D8B}"/>
              </a:ext>
            </a:extLst>
          </p:cNvPr>
          <p:cNvCxnSpPr>
            <a:cxnSpLocks/>
          </p:cNvCxnSpPr>
          <p:nvPr userDrawn="1"/>
        </p:nvCxnSpPr>
        <p:spPr>
          <a:xfrm>
            <a:off x="5097463" y="1617663"/>
            <a:ext cx="0" cy="511175"/>
          </a:xfrm>
          <a:prstGeom prst="line">
            <a:avLst/>
          </a:prstGeom>
          <a:ln w="57150">
            <a:solidFill>
              <a:srgbClr val="EA492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70099" y="677028"/>
            <a:ext cx="4112146" cy="713624"/>
          </a:xfrm>
        </p:spPr>
        <p:txBody>
          <a:bodyPr/>
          <a:lstStyle/>
          <a:p>
            <a:r>
              <a:rPr lang="en-US"/>
              <a:t>Click to edit Master title style</a:t>
            </a:r>
          </a:p>
        </p:txBody>
      </p:sp>
      <p:sp>
        <p:nvSpPr>
          <p:cNvPr id="9" name="Picture Placeholder 8"/>
          <p:cNvSpPr>
            <a:spLocks noGrp="1"/>
          </p:cNvSpPr>
          <p:nvPr>
            <p:ph type="pic" sz="quarter" idx="10"/>
          </p:nvPr>
        </p:nvSpPr>
        <p:spPr>
          <a:xfrm>
            <a:off x="0" y="1617663"/>
            <a:ext cx="5076825" cy="2849562"/>
          </a:xfrm>
          <a:solidFill>
            <a:schemeClr val="bg1">
              <a:lumMod val="95000"/>
            </a:schemeClr>
          </a:solidFill>
        </p:spPr>
        <p:txBody>
          <a:bodyPr/>
          <a:lstStyle/>
          <a:p>
            <a:pPr lvl="0"/>
            <a:endParaRPr lang="en-US" noProof="0"/>
          </a:p>
        </p:txBody>
      </p:sp>
      <p:sp>
        <p:nvSpPr>
          <p:cNvPr id="11" name="Text Placeholder 10"/>
          <p:cNvSpPr>
            <a:spLocks noGrp="1"/>
          </p:cNvSpPr>
          <p:nvPr>
            <p:ph type="body" sz="quarter" idx="11"/>
          </p:nvPr>
        </p:nvSpPr>
        <p:spPr>
          <a:xfrm>
            <a:off x="5595347" y="360817"/>
            <a:ext cx="3108747" cy="1844221"/>
          </a:xfrm>
        </p:spPr>
        <p:txBody>
          <a:bodyPr anchor="b"/>
          <a:lstStyle>
            <a:lvl1pPr>
              <a:defRPr sz="1400">
                <a:solidFill>
                  <a:schemeClr val="bg1"/>
                </a:solidFill>
              </a:defRPr>
            </a:lvl1pPr>
          </a:lstStyle>
          <a:p>
            <a:pPr lvl="0"/>
            <a:r>
              <a:rPr lang="en-US"/>
              <a:t>Click to edit Master text styles</a:t>
            </a:r>
          </a:p>
        </p:txBody>
      </p:sp>
      <p:sp>
        <p:nvSpPr>
          <p:cNvPr id="13" name="Text Placeholder 12"/>
          <p:cNvSpPr>
            <a:spLocks noGrp="1"/>
          </p:cNvSpPr>
          <p:nvPr>
            <p:ph type="body" sz="quarter" idx="12"/>
          </p:nvPr>
        </p:nvSpPr>
        <p:spPr>
          <a:xfrm>
            <a:off x="5595346" y="2447131"/>
            <a:ext cx="3108747" cy="1778000"/>
          </a:xfrm>
        </p:spPr>
        <p:txBody>
          <a:bodyPr/>
          <a:lstStyle>
            <a:lvl1pPr>
              <a:defRPr sz="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xmlns="" val="90676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1047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9AEB2F78-1C93-4505-BAD8-D038E2A7C0AB}"/>
              </a:ext>
            </a:extLst>
          </p:cNvPr>
          <p:cNvCxnSpPr>
            <a:cxnSpLocks/>
          </p:cNvCxnSpPr>
          <p:nvPr userDrawn="1"/>
        </p:nvCxnSpPr>
        <p:spPr>
          <a:xfrm>
            <a:off x="3875088" y="2981325"/>
            <a:ext cx="1393825" cy="0"/>
          </a:xfrm>
          <a:prstGeom prst="line">
            <a:avLst/>
          </a:prstGeom>
          <a:ln w="57150">
            <a:solidFill>
              <a:srgbClr val="EA4924"/>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1470455" y="3049063"/>
            <a:ext cx="6203091" cy="293721"/>
          </a:xfrm>
          <a:ln w="76200">
            <a:noFill/>
          </a:ln>
        </p:spPr>
        <p:txBody>
          <a:bodyPr tIns="108000">
            <a:spAutoFit/>
          </a:bodyPr>
          <a:lstStyle>
            <a:lvl1pPr algn="ctr">
              <a:defRPr cap="all" baseline="0">
                <a:solidFill>
                  <a:srgbClr val="333F48"/>
                </a:solidFill>
              </a:defRPr>
            </a:lvl1pPr>
          </a:lstStyle>
          <a:p>
            <a:pPr lvl="0"/>
            <a:r>
              <a:rPr lang="en-US"/>
              <a:t>Click to edit Master text styles</a:t>
            </a:r>
          </a:p>
        </p:txBody>
      </p:sp>
      <p:sp>
        <p:nvSpPr>
          <p:cNvPr id="12" name="Text Placeholder 11"/>
          <p:cNvSpPr>
            <a:spLocks noGrp="1"/>
          </p:cNvSpPr>
          <p:nvPr>
            <p:ph type="body" sz="quarter" idx="11"/>
          </p:nvPr>
        </p:nvSpPr>
        <p:spPr>
          <a:xfrm>
            <a:off x="1470455" y="1130609"/>
            <a:ext cx="6203091" cy="1602702"/>
          </a:xfrm>
        </p:spPr>
        <p:txBody>
          <a:bodyPr anchor="b"/>
          <a:lstStyle>
            <a:lvl1pPr algn="ctr">
              <a:defRPr sz="2400">
                <a:solidFill>
                  <a:srgbClr val="333F48"/>
                </a:solidFill>
              </a:defRPr>
            </a:lvl1pPr>
            <a:lvl2pPr algn="ctr">
              <a:defRPr>
                <a:solidFill>
                  <a:srgbClr val="333F48"/>
                </a:solidFill>
              </a:defRPr>
            </a:lvl2pPr>
            <a:lvl3pPr algn="ctr">
              <a:defRPr>
                <a:solidFill>
                  <a:srgbClr val="333F48"/>
                </a:solidFill>
              </a:defRPr>
            </a:lvl3pPr>
            <a:lvl4pPr algn="ctr">
              <a:defRPr>
                <a:solidFill>
                  <a:srgbClr val="333F48"/>
                </a:solidFill>
              </a:defRPr>
            </a:lvl4pPr>
            <a:lvl5pPr algn="ctr">
              <a:defRPr>
                <a:solidFill>
                  <a:srgbClr val="333F48"/>
                </a:solidFill>
              </a:defRPr>
            </a:lvl5pPr>
          </a:lstStyle>
          <a:p>
            <a:pPr lvl="0"/>
            <a:r>
              <a:rPr lang="en-US"/>
              <a:t>Click to edit Master text styles</a:t>
            </a:r>
          </a:p>
        </p:txBody>
      </p:sp>
    </p:spTree>
    <p:extLst>
      <p:ext uri="{BB962C8B-B14F-4D97-AF65-F5344CB8AC3E}">
        <p14:creationId xmlns:p14="http://schemas.microsoft.com/office/powerpoint/2010/main" xmlns="" val="42426395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1F050B5-88D9-4EFB-8D37-D8D7D50B2303}"/>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a:p>
        </p:txBody>
      </p:sp>
      <p:pic>
        <p:nvPicPr>
          <p:cNvPr id="3" name="Graphic 15">
            <a:extLst>
              <a:ext uri="{FF2B5EF4-FFF2-40B4-BE49-F238E27FC236}">
                <a16:creationId xmlns:a16="http://schemas.microsoft.com/office/drawing/2014/main" xmlns="" id="{542E480C-AF26-49BB-9675-7991138FC7AC}"/>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556000" y="1079500"/>
            <a:ext cx="20320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2" descr="Logo&#10;&#10;Description automatically generated">
            <a:extLst>
              <a:ext uri="{FF2B5EF4-FFF2-40B4-BE49-F238E27FC236}">
                <a16:creationId xmlns:a16="http://schemas.microsoft.com/office/drawing/2014/main" xmlns="" id="{E76C0829-D624-462D-8918-0491D60B6F3D}"/>
              </a:ext>
            </a:extLst>
          </p:cNvPr>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093788" y="2947988"/>
            <a:ext cx="6956425" cy="111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397033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C31D8997-33EC-4C95-A54E-87521FC4DF73}"/>
              </a:ext>
            </a:extLst>
          </p:cNvPr>
          <p:cNvSpPr>
            <a:spLocks noGrp="1"/>
          </p:cNvSpPr>
          <p:nvPr>
            <p:ph type="title"/>
          </p:nvPr>
        </p:nvSpPr>
        <p:spPr bwMode="auto">
          <a:xfrm>
            <a:off x="869950" y="676275"/>
            <a:ext cx="7434263" cy="714375"/>
          </a:xfrm>
          <a:prstGeom prst="rect">
            <a:avLst/>
          </a:prstGeom>
          <a:noFill/>
          <a:ln>
            <a:noFill/>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xmlns="" id="{EA14C6E2-D419-40EE-92FB-6878FD751090}"/>
              </a:ext>
            </a:extLst>
          </p:cNvPr>
          <p:cNvSpPr>
            <a:spLocks noGrp="1" noChangeArrowheads="1"/>
          </p:cNvSpPr>
          <p:nvPr>
            <p:ph type="body" idx="1"/>
          </p:nvPr>
        </p:nvSpPr>
        <p:spPr bwMode="auto">
          <a:xfrm>
            <a:off x="869950" y="1581150"/>
            <a:ext cx="7434263" cy="283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TextBox 12">
            <a:extLst>
              <a:ext uri="{FF2B5EF4-FFF2-40B4-BE49-F238E27FC236}">
                <a16:creationId xmlns:a16="http://schemas.microsoft.com/office/drawing/2014/main" xmlns="" id="{33B36BB9-CDC0-489D-B2F4-256681B181B7}"/>
              </a:ext>
            </a:extLst>
          </p:cNvPr>
          <p:cNvSpPr txBox="1">
            <a:spLocks noChangeArrowheads="1"/>
          </p:cNvSpPr>
          <p:nvPr userDrawn="1"/>
        </p:nvSpPr>
        <p:spPr bwMode="auto">
          <a:xfrm>
            <a:off x="8472488" y="4713288"/>
            <a:ext cx="671512"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r"/>
            <a:fld id="{032C4E04-71ED-4DC0-91C1-4EF7B9A3EF52}" type="slidenum">
              <a:rPr lang="en-US" altLang="en-US" sz="1400" b="1">
                <a:solidFill>
                  <a:srgbClr val="333F48"/>
                </a:solidFill>
                <a:latin typeface="Proxima Nova" pitchFamily="2" charset="0"/>
              </a:rPr>
              <a:pPr algn="r"/>
              <a:t>‹#›</a:t>
            </a:fld>
            <a:endParaRPr lang="en-US" altLang="en-US" sz="1400" b="1">
              <a:solidFill>
                <a:srgbClr val="333F48"/>
              </a:solidFill>
              <a:latin typeface="Proxima Nova" pitchFamily="2" charset="0"/>
            </a:endParaRPr>
          </a:p>
        </p:txBody>
      </p:sp>
      <p:sp>
        <p:nvSpPr>
          <p:cNvPr id="9" name="L-Shape 8">
            <a:extLst>
              <a:ext uri="{FF2B5EF4-FFF2-40B4-BE49-F238E27FC236}">
                <a16:creationId xmlns:a16="http://schemas.microsoft.com/office/drawing/2014/main" xmlns="" id="{BDC2654A-9619-4FBC-A6DC-BF337DC8CB90}"/>
              </a:ext>
            </a:extLst>
          </p:cNvPr>
          <p:cNvSpPr/>
          <p:nvPr userDrawn="1"/>
        </p:nvSpPr>
        <p:spPr>
          <a:xfrm rot="16200000">
            <a:off x="7678738" y="3746500"/>
            <a:ext cx="966788" cy="966787"/>
          </a:xfrm>
          <a:prstGeom prst="corner">
            <a:avLst>
              <a:gd name="adj1" fmla="val 14398"/>
              <a:gd name="adj2" fmla="val 13874"/>
            </a:avLst>
          </a:prstGeom>
          <a:solidFill>
            <a:srgbClr val="323E48">
              <a:alpha val="9873"/>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L-Shape 9">
            <a:extLst>
              <a:ext uri="{FF2B5EF4-FFF2-40B4-BE49-F238E27FC236}">
                <a16:creationId xmlns:a16="http://schemas.microsoft.com/office/drawing/2014/main" xmlns="" id="{26E447A7-BC69-4A4E-BEE9-3997B2171BDA}"/>
              </a:ext>
            </a:extLst>
          </p:cNvPr>
          <p:cNvSpPr/>
          <p:nvPr userDrawn="1"/>
        </p:nvSpPr>
        <p:spPr>
          <a:xfrm rot="5400000">
            <a:off x="498475" y="423863"/>
            <a:ext cx="966787" cy="966788"/>
          </a:xfrm>
          <a:prstGeom prst="corner">
            <a:avLst>
              <a:gd name="adj1" fmla="val 14398"/>
              <a:gd name="adj2" fmla="val 13874"/>
            </a:avLst>
          </a:prstGeom>
          <a:solidFill>
            <a:srgbClr val="323E48">
              <a:alpha val="9873"/>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a:extLst>
              <a:ext uri="{FF2B5EF4-FFF2-40B4-BE49-F238E27FC236}">
                <a16:creationId xmlns:a16="http://schemas.microsoft.com/office/drawing/2014/main" xmlns="" id="{56037E85-84CE-4BDE-A9A0-3CBD503829B7}"/>
              </a:ext>
            </a:extLst>
          </p:cNvPr>
          <p:cNvSpPr txBox="1"/>
          <p:nvPr userDrawn="1"/>
        </p:nvSpPr>
        <p:spPr>
          <a:xfrm>
            <a:off x="409575" y="4568825"/>
            <a:ext cx="2163763" cy="230832"/>
          </a:xfrm>
          <a:prstGeom prst="rect">
            <a:avLst/>
          </a:prstGeom>
          <a:noFill/>
        </p:spPr>
        <p:txBody>
          <a:bodyPr>
            <a:spAutoFit/>
          </a:bodyPr>
          <a:lstStyle/>
          <a:p>
            <a:pPr defTabSz="685783" eaLnBrk="1" fontAlgn="auto" hangingPunct="1">
              <a:spcBef>
                <a:spcPts val="0"/>
              </a:spcBef>
              <a:spcAft>
                <a:spcPts val="0"/>
              </a:spcAft>
              <a:defRPr/>
            </a:pPr>
            <a:r>
              <a:rPr lang="en-GB" sz="900" b="1" spc="225" baseline="30000" dirty="0">
                <a:solidFill>
                  <a:srgbClr val="EA4924"/>
                </a:solidFill>
                <a:latin typeface="Proxima Nova" panose="02000506030000020004"/>
                <a:cs typeface="Arial" panose="020B0604020202020204" pitchFamily="34" charset="0"/>
              </a:rPr>
              <a:t>ArchitectsDCA.com</a:t>
            </a:r>
            <a:endParaRPr lang="id-ID" sz="900" b="1" spc="225" dirty="0">
              <a:solidFill>
                <a:srgbClr val="EA4924"/>
              </a:solidFill>
              <a:latin typeface="Proxima Nova" panose="02000506030000020004"/>
              <a:cs typeface="Arial" panose="020B0604020202020204" pitchFamily="34" charset="0"/>
            </a:endParaRPr>
          </a:p>
        </p:txBody>
      </p:sp>
      <p:sp>
        <p:nvSpPr>
          <p:cNvPr id="1032" name="Rectangle 14">
            <a:extLst>
              <a:ext uri="{FF2B5EF4-FFF2-40B4-BE49-F238E27FC236}">
                <a16:creationId xmlns:a16="http://schemas.microsoft.com/office/drawing/2014/main" xmlns="" id="{D7B8D8D8-9BD7-4241-83DE-6A7A3A9B7A36}"/>
              </a:ext>
            </a:extLst>
          </p:cNvPr>
          <p:cNvSpPr>
            <a:spLocks noChangeArrowheads="1"/>
          </p:cNvSpPr>
          <p:nvPr userDrawn="1"/>
        </p:nvSpPr>
        <p:spPr bwMode="auto">
          <a:xfrm>
            <a:off x="823913" y="4537075"/>
            <a:ext cx="69024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eaLnBrk="1" hangingPunct="1"/>
            <a:r>
              <a:rPr lang="en-US" altLang="en-US" sz="800" b="1" dirty="0">
                <a:solidFill>
                  <a:srgbClr val="333F48"/>
                </a:solidFill>
                <a:latin typeface="Proxima Nova" pitchFamily="2" charset="0"/>
              </a:rPr>
              <a:t>Climate Resiliency</a:t>
            </a:r>
            <a:endParaRPr lang="id-ID" altLang="en-US" sz="800" b="1" dirty="0">
              <a:solidFill>
                <a:srgbClr val="333F48"/>
              </a:solidFill>
              <a:latin typeface="Proxima Nova" pitchFamily="2" charset="0"/>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59" r:id="rId4"/>
    <p:sldLayoutId id="2147483964" r:id="rId5"/>
    <p:sldLayoutId id="2147483965" r:id="rId6"/>
    <p:sldLayoutId id="2147483960" r:id="rId7"/>
    <p:sldLayoutId id="2147483966" r:id="rId8"/>
    <p:sldLayoutId id="2147483967" r:id="rId9"/>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Lst>
  </p:timing>
  <p:txStyles>
    <p:titleStyle>
      <a:lvl1pPr algn="l" defTabSz="685800" rtl="0" eaLnBrk="0" fontAlgn="base" hangingPunct="0">
        <a:lnSpc>
          <a:spcPct val="90000"/>
        </a:lnSpc>
        <a:spcBef>
          <a:spcPct val="0"/>
        </a:spcBef>
        <a:spcAft>
          <a:spcPct val="0"/>
        </a:spcAft>
        <a:defRPr sz="2400" kern="1200" cap="all">
          <a:solidFill>
            <a:schemeClr val="tx1"/>
          </a:solidFill>
          <a:latin typeface="Proxima Nova" panose="02000506030000020004" pitchFamily="2" charset="0"/>
          <a:ea typeface="+mj-ea"/>
          <a:cs typeface="+mj-cs"/>
        </a:defRPr>
      </a:lvl1pPr>
      <a:lvl2pPr algn="l" defTabSz="685800" rtl="0" eaLnBrk="0" fontAlgn="base" hangingPunct="0">
        <a:lnSpc>
          <a:spcPct val="90000"/>
        </a:lnSpc>
        <a:spcBef>
          <a:spcPct val="0"/>
        </a:spcBef>
        <a:spcAft>
          <a:spcPct val="0"/>
        </a:spcAft>
        <a:defRPr sz="2400">
          <a:solidFill>
            <a:schemeClr val="tx1"/>
          </a:solidFill>
          <a:latin typeface="Proxima Nova" panose="02000506030000020004" pitchFamily="2" charset="0"/>
        </a:defRPr>
      </a:lvl2pPr>
      <a:lvl3pPr algn="l" defTabSz="685800" rtl="0" eaLnBrk="0" fontAlgn="base" hangingPunct="0">
        <a:lnSpc>
          <a:spcPct val="90000"/>
        </a:lnSpc>
        <a:spcBef>
          <a:spcPct val="0"/>
        </a:spcBef>
        <a:spcAft>
          <a:spcPct val="0"/>
        </a:spcAft>
        <a:defRPr sz="2400">
          <a:solidFill>
            <a:schemeClr val="tx1"/>
          </a:solidFill>
          <a:latin typeface="Proxima Nova" panose="02000506030000020004" pitchFamily="2" charset="0"/>
        </a:defRPr>
      </a:lvl3pPr>
      <a:lvl4pPr algn="l" defTabSz="685800" rtl="0" eaLnBrk="0" fontAlgn="base" hangingPunct="0">
        <a:lnSpc>
          <a:spcPct val="90000"/>
        </a:lnSpc>
        <a:spcBef>
          <a:spcPct val="0"/>
        </a:spcBef>
        <a:spcAft>
          <a:spcPct val="0"/>
        </a:spcAft>
        <a:defRPr sz="2400">
          <a:solidFill>
            <a:schemeClr val="tx1"/>
          </a:solidFill>
          <a:latin typeface="Proxima Nova" panose="02000506030000020004" pitchFamily="2" charset="0"/>
        </a:defRPr>
      </a:lvl4pPr>
      <a:lvl5pPr algn="l" defTabSz="685800" rtl="0" eaLnBrk="0" fontAlgn="base" hangingPunct="0">
        <a:lnSpc>
          <a:spcPct val="90000"/>
        </a:lnSpc>
        <a:spcBef>
          <a:spcPct val="0"/>
        </a:spcBef>
        <a:spcAft>
          <a:spcPct val="0"/>
        </a:spcAft>
        <a:defRPr sz="2400">
          <a:solidFill>
            <a:schemeClr val="tx1"/>
          </a:solidFill>
          <a:latin typeface="Proxima Nova" panose="02000506030000020004" pitchFamily="2"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algn="l" defTabSz="685800" rtl="0" eaLnBrk="0" fontAlgn="base" hangingPunct="0">
        <a:lnSpc>
          <a:spcPct val="90000"/>
        </a:lnSpc>
        <a:spcBef>
          <a:spcPts val="750"/>
        </a:spcBef>
        <a:spcAft>
          <a:spcPct val="0"/>
        </a:spcAft>
        <a:buFont typeface="Arial" panose="020B0604020202020204" pitchFamily="34" charset="0"/>
        <a:defRPr sz="1000" kern="1200">
          <a:solidFill>
            <a:srgbClr val="A6A6A6"/>
          </a:solidFill>
          <a:latin typeface="Proxima Nova" panose="02000506030000020004" pitchFamily="2" charset="0"/>
          <a:ea typeface="+mn-ea"/>
          <a:cs typeface="+mn-cs"/>
        </a:defRPr>
      </a:lvl1pPr>
      <a:lvl2pPr indent="-171450" algn="l" defTabSz="685800" rtl="0" eaLnBrk="0" fontAlgn="base" hangingPunct="0">
        <a:lnSpc>
          <a:spcPct val="90000"/>
        </a:lnSpc>
        <a:spcBef>
          <a:spcPts val="375"/>
        </a:spcBef>
        <a:spcAft>
          <a:spcPct val="0"/>
        </a:spcAft>
        <a:buFont typeface="Arial" panose="020B0604020202020204" pitchFamily="34" charset="0"/>
        <a:buChar char="•"/>
        <a:defRPr sz="1000" kern="1200">
          <a:solidFill>
            <a:srgbClr val="A6A6A6"/>
          </a:solidFill>
          <a:latin typeface="Proxima Nova" panose="02000506030000020004" pitchFamily="2" charset="0"/>
          <a:ea typeface="+mn-ea"/>
          <a:cs typeface="+mn-cs"/>
        </a:defRPr>
      </a:lvl2pPr>
      <a:lvl3pPr marL="358775" indent="-171450" algn="l" defTabSz="685800" rtl="0" eaLnBrk="0" fontAlgn="base" hangingPunct="0">
        <a:lnSpc>
          <a:spcPct val="90000"/>
        </a:lnSpc>
        <a:spcBef>
          <a:spcPts val="375"/>
        </a:spcBef>
        <a:spcAft>
          <a:spcPct val="0"/>
        </a:spcAft>
        <a:buFont typeface="Arial" panose="020B0604020202020204" pitchFamily="34" charset="0"/>
        <a:buChar char="•"/>
        <a:defRPr sz="1000" kern="1200">
          <a:solidFill>
            <a:srgbClr val="A6A6A6"/>
          </a:solidFill>
          <a:latin typeface="Proxima Nova" panose="02000506030000020004" pitchFamily="2" charset="0"/>
          <a:ea typeface="+mn-ea"/>
          <a:cs typeface="+mn-cs"/>
        </a:defRPr>
      </a:lvl3pPr>
      <a:lvl4pPr marL="539750" indent="-171450" algn="l" defTabSz="685800" rtl="0" eaLnBrk="0" fontAlgn="base" hangingPunct="0">
        <a:lnSpc>
          <a:spcPct val="90000"/>
        </a:lnSpc>
        <a:spcBef>
          <a:spcPts val="375"/>
        </a:spcBef>
        <a:spcAft>
          <a:spcPct val="0"/>
        </a:spcAft>
        <a:buFont typeface="Arial" panose="020B0604020202020204" pitchFamily="34" charset="0"/>
        <a:buChar char="•"/>
        <a:defRPr sz="1000" kern="1200">
          <a:solidFill>
            <a:srgbClr val="A6A6A6"/>
          </a:solidFill>
          <a:latin typeface="Proxima Nova" panose="02000506030000020004" pitchFamily="2" charset="0"/>
          <a:ea typeface="+mn-ea"/>
          <a:cs typeface="+mn-cs"/>
        </a:defRPr>
      </a:lvl4pPr>
      <a:lvl5pPr marL="719138" indent="-171450" algn="l" defTabSz="685800" rtl="0" eaLnBrk="0" fontAlgn="base" hangingPunct="0">
        <a:lnSpc>
          <a:spcPct val="90000"/>
        </a:lnSpc>
        <a:spcBef>
          <a:spcPts val="375"/>
        </a:spcBef>
        <a:spcAft>
          <a:spcPct val="0"/>
        </a:spcAft>
        <a:buFont typeface="Arial" panose="020B0604020202020204" pitchFamily="34" charset="0"/>
        <a:buChar char="•"/>
        <a:defRPr sz="1000" kern="1200">
          <a:solidFill>
            <a:srgbClr val="A6A6A6"/>
          </a:solidFill>
          <a:latin typeface="Proxima Nova" panose="0200050603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audio" Target="../media/media1.m4a"/><Relationship Id="rId5" Type="http://schemas.openxmlformats.org/officeDocument/2006/relationships/image" Target="../media/image27.png"/><Relationship Id="rId4" Type="http://schemas.microsoft.com/office/2007/relationships/media" Target="../media/media1.m4a"/></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tiff"/></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hyperlink" Target="http://www.webuildahome.ca/" TargetMode="Externa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748DFA-ECBA-41C8-B54F-0ACC563F15CD}"/>
              </a:ext>
            </a:extLst>
          </p:cNvPr>
          <p:cNvSpPr>
            <a:spLocks noGrp="1"/>
          </p:cNvSpPr>
          <p:nvPr>
            <p:ph type="ctrTitle"/>
          </p:nvPr>
        </p:nvSpPr>
        <p:spPr>
          <a:xfrm>
            <a:off x="5092700" y="1703387"/>
            <a:ext cx="3181350" cy="1150837"/>
          </a:xfrm>
        </p:spPr>
        <p:txBody>
          <a:bodyPr/>
          <a:lstStyle/>
          <a:p>
            <a:pPr>
              <a:defRPr/>
            </a:pPr>
            <a:r>
              <a:rPr lang="en-US" dirty="0">
                <a:latin typeface="Arial" panose="020B0604020202020204" pitchFamily="34" charset="0"/>
                <a:cs typeface="Arial" panose="020B0604020202020204" pitchFamily="34" charset="0"/>
              </a:rPr>
              <a:t>Climate resiliency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are we ready?</a:t>
            </a:r>
          </a:p>
        </p:txBody>
      </p:sp>
      <p:sp>
        <p:nvSpPr>
          <p:cNvPr id="3" name="Subtitle 2">
            <a:extLst>
              <a:ext uri="{FF2B5EF4-FFF2-40B4-BE49-F238E27FC236}">
                <a16:creationId xmlns:a16="http://schemas.microsoft.com/office/drawing/2014/main" xmlns="" id="{AE3AA9BB-3D2A-471E-B100-6AC4E44F59FF}"/>
              </a:ext>
            </a:extLst>
          </p:cNvPr>
          <p:cNvSpPr>
            <a:spLocks noGrp="1"/>
          </p:cNvSpPr>
          <p:nvPr>
            <p:ph type="subTitle" idx="1"/>
          </p:nvPr>
        </p:nvSpPr>
        <p:spPr>
          <a:xfrm>
            <a:off x="5092700" y="3151931"/>
            <a:ext cx="3422650" cy="719137"/>
          </a:xfrm>
        </p:spPr>
        <p:txBody>
          <a:bodyPr/>
          <a:lstStyle/>
          <a:p>
            <a:pPr>
              <a:defRPr/>
            </a:pPr>
            <a:r>
              <a:rPr lang="en-US" dirty="0" err="1">
                <a:latin typeface="Arial" panose="020B0604020202020204" pitchFamily="34" charset="0"/>
                <a:cs typeface="Arial" panose="020B0604020202020204" pitchFamily="34" charset="0"/>
              </a:rPr>
              <a:t>Centretown</a:t>
            </a:r>
            <a:r>
              <a:rPr lang="en-US" dirty="0">
                <a:latin typeface="Arial" panose="020B0604020202020204" pitchFamily="34" charset="0"/>
                <a:cs typeface="Arial" panose="020B0604020202020204" pitchFamily="34" charset="0"/>
              </a:rPr>
              <a:t> community association</a:t>
            </a:r>
          </a:p>
          <a:p>
            <a:pPr>
              <a:defRPr/>
            </a:pPr>
            <a:r>
              <a:rPr lang="en-US" dirty="0">
                <a:latin typeface="Arial" panose="020B0604020202020204" pitchFamily="34" charset="0"/>
                <a:cs typeface="Arial" panose="020B0604020202020204" pitchFamily="34" charset="0"/>
              </a:rPr>
              <a:t> &amp; glebe community association</a:t>
            </a:r>
          </a:p>
        </p:txBody>
      </p:sp>
      <p:sp>
        <p:nvSpPr>
          <p:cNvPr id="7" name="Text Placeholder 6">
            <a:extLst>
              <a:ext uri="{FF2B5EF4-FFF2-40B4-BE49-F238E27FC236}">
                <a16:creationId xmlns:a16="http://schemas.microsoft.com/office/drawing/2014/main" xmlns="" id="{88B9B6E4-7D70-413B-9B4D-17BDF394E974}"/>
              </a:ext>
            </a:extLst>
          </p:cNvPr>
          <p:cNvSpPr>
            <a:spLocks noGrp="1"/>
          </p:cNvSpPr>
          <p:nvPr>
            <p:ph type="body" sz="quarter" idx="16"/>
          </p:nvPr>
        </p:nvSpPr>
        <p:spPr>
          <a:xfrm>
            <a:off x="5238750" y="4168775"/>
            <a:ext cx="3035300" cy="125413"/>
          </a:xfrm>
        </p:spPr>
        <p:txBody>
          <a:bodyPr/>
          <a:lstStyle/>
          <a:p>
            <a:pPr>
              <a:defRPr/>
            </a:pPr>
            <a:r>
              <a:rPr lang="en-US" dirty="0">
                <a:latin typeface="Arial" panose="020B0604020202020204" pitchFamily="34" charset="0"/>
                <a:cs typeface="Arial" panose="020B0604020202020204" pitchFamily="34" charset="0"/>
              </a:rPr>
              <a:t>Toon Dreessen, OAA, FRAIC</a:t>
            </a:r>
          </a:p>
        </p:txBody>
      </p:sp>
    </p:spTree>
  </p:cSld>
  <p:clrMapOvr>
    <a:masterClrMapping/>
  </p:clrMapOvr>
  <mc:AlternateContent xmlns:mc="http://schemas.openxmlformats.org/markup-compatibility/2006">
    <mc:Choice xmlns:p14="http://schemas.microsoft.com/office/powerpoint/2010/main" xmlns="" Requires="p14">
      <p:transition spd="slow" p14:dur="2000" advTm="3454"/>
    </mc:Choice>
    <mc:Fallback>
      <p:transition spd="slow" advTm="345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2BC051-FC3A-98B3-F41B-F5E2FA515646}"/>
              </a:ext>
            </a:extLst>
          </p:cNvPr>
          <p:cNvSpPr>
            <a:spLocks noGrp="1"/>
          </p:cNvSpPr>
          <p:nvPr>
            <p:ph type="title"/>
          </p:nvPr>
        </p:nvSpPr>
        <p:spPr/>
        <p:txBody>
          <a:bodyPr/>
          <a:lstStyle/>
          <a:p>
            <a:r>
              <a:rPr lang="en-US" dirty="0"/>
              <a:t>What can I do?</a:t>
            </a:r>
          </a:p>
        </p:txBody>
      </p:sp>
      <p:pic>
        <p:nvPicPr>
          <p:cNvPr id="8194" name="Picture 2">
            <a:extLst>
              <a:ext uri="{FF2B5EF4-FFF2-40B4-BE49-F238E27FC236}">
                <a16:creationId xmlns:a16="http://schemas.microsoft.com/office/drawing/2014/main" xmlns="" id="{37F7202A-B7E0-9D6A-0282-5DF5AEB66D7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77464" y="2571750"/>
            <a:ext cx="3126749" cy="71437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a:extLst>
              <a:ext uri="{FF2B5EF4-FFF2-40B4-BE49-F238E27FC236}">
                <a16:creationId xmlns:a16="http://schemas.microsoft.com/office/drawing/2014/main" xmlns="" id="{83DDE461-0169-EC62-2596-3DA960338638}"/>
              </a:ext>
            </a:extLst>
          </p:cNvPr>
          <p:cNvPicPr>
            <a:picLocks noChangeAspect="1"/>
          </p:cNvPicPr>
          <p:nvPr/>
        </p:nvPicPr>
        <p:blipFill rotWithShape="1">
          <a:blip r:embed="rId4" cstate="print"/>
          <a:srcRect l="5015" t="57963" r="34027" b="23148"/>
          <a:stretch/>
        </p:blipFill>
        <p:spPr>
          <a:xfrm>
            <a:off x="3297675" y="3467460"/>
            <a:ext cx="5162179" cy="999765"/>
          </a:xfrm>
          <a:prstGeom prst="rect">
            <a:avLst/>
          </a:prstGeom>
        </p:spPr>
      </p:pic>
      <p:sp>
        <p:nvSpPr>
          <p:cNvPr id="5" name="TextBox 4">
            <a:extLst>
              <a:ext uri="{FF2B5EF4-FFF2-40B4-BE49-F238E27FC236}">
                <a16:creationId xmlns:a16="http://schemas.microsoft.com/office/drawing/2014/main" xmlns="" id="{8ED21E59-E51E-05F0-EF7B-0C15703FC4C5}"/>
              </a:ext>
            </a:extLst>
          </p:cNvPr>
          <p:cNvSpPr txBox="1"/>
          <p:nvPr/>
        </p:nvSpPr>
        <p:spPr>
          <a:xfrm>
            <a:off x="1000125" y="1562100"/>
            <a:ext cx="4714875" cy="2308324"/>
          </a:xfrm>
          <a:prstGeom prst="rect">
            <a:avLst/>
          </a:prstGeom>
          <a:noFill/>
        </p:spPr>
        <p:txBody>
          <a:bodyPr wrap="square" rtlCol="0">
            <a:spAutoFit/>
          </a:bodyPr>
          <a:lstStyle/>
          <a:p>
            <a:pPr marL="342900" indent="-342900">
              <a:buFont typeface="+mj-lt"/>
              <a:buAutoNum type="arabicPeriod"/>
            </a:pPr>
            <a:r>
              <a:rPr lang="en-US" sz="2400" dirty="0"/>
              <a:t>Demand better codes</a:t>
            </a:r>
          </a:p>
          <a:p>
            <a:pPr marL="342900" indent="-342900">
              <a:buFont typeface="+mj-lt"/>
              <a:buAutoNum type="arabicPeriod"/>
            </a:pPr>
            <a:r>
              <a:rPr lang="en-US" sz="2400" dirty="0"/>
              <a:t>Advocate for sustainable funding</a:t>
            </a:r>
          </a:p>
          <a:p>
            <a:pPr marL="342900" indent="-342900">
              <a:buFont typeface="+mj-lt"/>
              <a:buAutoNum type="arabicPeriod"/>
            </a:pPr>
            <a:r>
              <a:rPr lang="en-US" sz="2400" dirty="0"/>
              <a:t>Design like it matters</a:t>
            </a:r>
          </a:p>
          <a:p>
            <a:pPr marL="342900" indent="-342900">
              <a:buFont typeface="+mj-lt"/>
              <a:buAutoNum type="arabicPeriod"/>
            </a:pPr>
            <a:r>
              <a:rPr lang="en-US" sz="2400" dirty="0"/>
              <a:t>Take local action</a:t>
            </a:r>
          </a:p>
          <a:p>
            <a:pPr marL="342900" indent="-342900">
              <a:buFont typeface="+mj-lt"/>
              <a:buAutoNum type="arabicPeriod"/>
            </a:pPr>
            <a:r>
              <a:rPr lang="en-US" sz="2400" dirty="0"/>
              <a:t>Build resilience</a:t>
            </a:r>
          </a:p>
          <a:p>
            <a:pPr marL="342900" indent="-342900">
              <a:buFont typeface="+mj-lt"/>
              <a:buAutoNum type="arabicPeriod"/>
            </a:pPr>
            <a:endParaRPr lang="en-US" sz="2400" dirty="0"/>
          </a:p>
        </p:txBody>
      </p:sp>
    </p:spTree>
    <p:extLst>
      <p:ext uri="{BB962C8B-B14F-4D97-AF65-F5344CB8AC3E}">
        <p14:creationId xmlns:p14="http://schemas.microsoft.com/office/powerpoint/2010/main" xmlns="" val="50538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2">
            <a:hlinkClick r:id="" action="ppaction://media"/>
            <a:extLst>
              <a:ext uri="{FF2B5EF4-FFF2-40B4-BE49-F238E27FC236}">
                <a16:creationId xmlns:a16="http://schemas.microsoft.com/office/drawing/2014/main" xmlns="" id="{2BB7C560-7D54-8DB2-179A-CFD9FDF8DD2C}"/>
              </a:ext>
            </a:extLst>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318500" y="4318000"/>
            <a:ext cx="609600" cy="609600"/>
          </a:xfrm>
          <a:prstGeom prst="rect">
            <a:avLst/>
          </a:prstGeom>
        </p:spPr>
      </p:pic>
    </p:spTree>
  </p:cSld>
  <p:clrMapOvr>
    <a:masterClrMapping/>
  </p:clrMapOvr>
  <p:transition advTm="23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E252FB9-7CD5-2806-6687-B165AE120DB6}"/>
              </a:ext>
            </a:extLst>
          </p:cNvPr>
          <p:cNvSpPr>
            <a:spLocks noGrp="1"/>
          </p:cNvSpPr>
          <p:nvPr>
            <p:ph type="title"/>
          </p:nvPr>
        </p:nvSpPr>
        <p:spPr>
          <a:xfrm>
            <a:off x="854868" y="459105"/>
            <a:ext cx="7434263" cy="714375"/>
          </a:xfrm>
        </p:spPr>
        <p:txBody>
          <a:bodyPr/>
          <a:lstStyle/>
          <a:p>
            <a:r>
              <a:rPr lang="en-US" dirty="0"/>
              <a:t>It is all connected</a:t>
            </a:r>
          </a:p>
        </p:txBody>
      </p:sp>
      <p:pic>
        <p:nvPicPr>
          <p:cNvPr id="5" name="Picture 2" descr="adam sandler film GIF">
            <a:extLst>
              <a:ext uri="{FF2B5EF4-FFF2-40B4-BE49-F238E27FC236}">
                <a16:creationId xmlns:a16="http://schemas.microsoft.com/office/drawing/2014/main" xmlns="" id="{F1D229BD-209E-A9F0-E5A5-12ACF346C05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8750" y="1333500"/>
            <a:ext cx="5749290" cy="316211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advTm="9324"/>
    </mc:Choice>
    <mc:Fallback>
      <p:transition spd="slow" advTm="932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ctor Illustration Of Red House Icon Stock Illustration - Download Image  Now - House, Domestic Life, Facade - iStock">
            <a:extLst>
              <a:ext uri="{FF2B5EF4-FFF2-40B4-BE49-F238E27FC236}">
                <a16:creationId xmlns:a16="http://schemas.microsoft.com/office/drawing/2014/main" xmlns="" id="{28A88E00-6DD7-76A1-EC90-42F01DB5C05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7519" y="1023938"/>
            <a:ext cx="3128962" cy="286266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4365D0DD-19A9-F014-F1E6-474D0C973877}"/>
              </a:ext>
            </a:extLst>
          </p:cNvPr>
          <p:cNvSpPr txBox="1"/>
          <p:nvPr/>
        </p:nvSpPr>
        <p:spPr>
          <a:xfrm>
            <a:off x="1235008" y="979896"/>
            <a:ext cx="1647825" cy="461665"/>
          </a:xfrm>
          <a:prstGeom prst="rect">
            <a:avLst/>
          </a:prstGeom>
          <a:solidFill>
            <a:schemeClr val="bg1">
              <a:lumMod val="85000"/>
            </a:schemeClr>
          </a:solidFill>
        </p:spPr>
        <p:txBody>
          <a:bodyPr wrap="square" rtlCol="0">
            <a:spAutoFit/>
          </a:bodyPr>
          <a:lstStyle/>
          <a:p>
            <a:pPr algn="ctr"/>
            <a:r>
              <a:rPr lang="en-US" sz="2400" dirty="0"/>
              <a:t>DESIGN</a:t>
            </a:r>
          </a:p>
        </p:txBody>
      </p:sp>
      <p:sp>
        <p:nvSpPr>
          <p:cNvPr id="5" name="TextBox 4">
            <a:extLst>
              <a:ext uri="{FF2B5EF4-FFF2-40B4-BE49-F238E27FC236}">
                <a16:creationId xmlns:a16="http://schemas.microsoft.com/office/drawing/2014/main" xmlns="" id="{6F6E22AA-602B-D498-BB31-1FD173FD036B}"/>
              </a:ext>
            </a:extLst>
          </p:cNvPr>
          <p:cNvSpPr txBox="1"/>
          <p:nvPr/>
        </p:nvSpPr>
        <p:spPr>
          <a:xfrm>
            <a:off x="1235008" y="3701939"/>
            <a:ext cx="1647825" cy="461665"/>
          </a:xfrm>
          <a:prstGeom prst="rect">
            <a:avLst/>
          </a:prstGeom>
          <a:solidFill>
            <a:schemeClr val="bg1">
              <a:lumMod val="85000"/>
            </a:schemeClr>
          </a:solidFill>
        </p:spPr>
        <p:txBody>
          <a:bodyPr wrap="square" rtlCol="0">
            <a:spAutoFit/>
          </a:bodyPr>
          <a:lstStyle/>
          <a:p>
            <a:pPr algn="ctr"/>
            <a:r>
              <a:rPr lang="en-US" sz="2400" dirty="0"/>
              <a:t>EQUITY</a:t>
            </a:r>
          </a:p>
        </p:txBody>
      </p:sp>
      <p:sp>
        <p:nvSpPr>
          <p:cNvPr id="6" name="TextBox 5">
            <a:extLst>
              <a:ext uri="{FF2B5EF4-FFF2-40B4-BE49-F238E27FC236}">
                <a16:creationId xmlns:a16="http://schemas.microsoft.com/office/drawing/2014/main" xmlns="" id="{3026CA79-0E8E-1BAE-06BE-817AFB06A46F}"/>
              </a:ext>
            </a:extLst>
          </p:cNvPr>
          <p:cNvSpPr txBox="1"/>
          <p:nvPr/>
        </p:nvSpPr>
        <p:spPr>
          <a:xfrm>
            <a:off x="5865018" y="3896498"/>
            <a:ext cx="2409824" cy="461665"/>
          </a:xfrm>
          <a:prstGeom prst="rect">
            <a:avLst/>
          </a:prstGeom>
          <a:solidFill>
            <a:schemeClr val="bg1">
              <a:lumMod val="85000"/>
            </a:schemeClr>
          </a:solidFill>
        </p:spPr>
        <p:txBody>
          <a:bodyPr wrap="square" rtlCol="0">
            <a:spAutoFit/>
          </a:bodyPr>
          <a:lstStyle/>
          <a:p>
            <a:pPr algn="ctr"/>
            <a:r>
              <a:rPr lang="en-US" sz="2400" dirty="0"/>
              <a:t>SUSTAINABILTY</a:t>
            </a:r>
          </a:p>
        </p:txBody>
      </p:sp>
      <p:sp>
        <p:nvSpPr>
          <p:cNvPr id="7" name="TextBox 6">
            <a:extLst>
              <a:ext uri="{FF2B5EF4-FFF2-40B4-BE49-F238E27FC236}">
                <a16:creationId xmlns:a16="http://schemas.microsoft.com/office/drawing/2014/main" xmlns="" id="{977F091A-FC00-8AE4-6572-6877EC4A435F}"/>
              </a:ext>
            </a:extLst>
          </p:cNvPr>
          <p:cNvSpPr txBox="1"/>
          <p:nvPr/>
        </p:nvSpPr>
        <p:spPr>
          <a:xfrm>
            <a:off x="6136481" y="950517"/>
            <a:ext cx="1866899" cy="461665"/>
          </a:xfrm>
          <a:prstGeom prst="rect">
            <a:avLst/>
          </a:prstGeom>
          <a:solidFill>
            <a:schemeClr val="bg1">
              <a:lumMod val="85000"/>
            </a:schemeClr>
          </a:solidFill>
        </p:spPr>
        <p:txBody>
          <a:bodyPr wrap="square" rtlCol="0">
            <a:spAutoFit/>
          </a:bodyPr>
          <a:lstStyle/>
          <a:p>
            <a:pPr algn="ctr"/>
            <a:r>
              <a:rPr lang="en-US" sz="2400" dirty="0"/>
              <a:t>WELL-BEING</a:t>
            </a:r>
          </a:p>
        </p:txBody>
      </p:sp>
    </p:spTree>
    <p:extLst>
      <p:ext uri="{BB962C8B-B14F-4D97-AF65-F5344CB8AC3E}">
        <p14:creationId xmlns:p14="http://schemas.microsoft.com/office/powerpoint/2010/main" xmlns="" val="3464478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0C82232-0B1E-440E-A004-095B49B6CFBE" descr="50C82232-0B1E-440E-A004-095B49B6CFBE">
            <a:extLst>
              <a:ext uri="{FF2B5EF4-FFF2-40B4-BE49-F238E27FC236}">
                <a16:creationId xmlns:a16="http://schemas.microsoft.com/office/drawing/2014/main" xmlns="" id="{97C10F52-A889-31B8-0F6F-B24CB34C32A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8119" y="676275"/>
            <a:ext cx="3421294" cy="3421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2" descr="Think Global, Act Local">
            <a:extLst>
              <a:ext uri="{FF2B5EF4-FFF2-40B4-BE49-F238E27FC236}">
                <a16:creationId xmlns:a16="http://schemas.microsoft.com/office/drawing/2014/main" xmlns="" id="{3905B401-59F0-33A5-0D1E-5659139760FD}"/>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533"/>
          <a:stretch/>
        </p:blipFill>
        <p:spPr bwMode="auto">
          <a:xfrm>
            <a:off x="7422204" y="588725"/>
            <a:ext cx="953677" cy="974087"/>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Lebbeus Woods: Anarchitecture, Architecture is a Political Act  Architectural Monographs No. 22: Woods, Lebbeus: 9781854901491: Books -  Amazon.ca">
            <a:extLst>
              <a:ext uri="{FF2B5EF4-FFF2-40B4-BE49-F238E27FC236}">
                <a16:creationId xmlns:a16="http://schemas.microsoft.com/office/drawing/2014/main" xmlns="" id="{A05B6447-7832-659E-9D2E-F28BC6E8985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08102" y="1108350"/>
            <a:ext cx="2818343" cy="34212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3642598"/>
      </p:ext>
    </p:extLst>
  </p:cSld>
  <p:clrMapOvr>
    <a:masterClrMapping/>
  </p:clrMapOvr>
  <mc:AlternateContent xmlns:mc="http://schemas.openxmlformats.org/markup-compatibility/2006">
    <mc:Choice xmlns:p14="http://schemas.microsoft.com/office/powerpoint/2010/main" xmlns="" Requires="p14">
      <p:transition spd="slow" p14:dur="2000" advTm="11620"/>
    </mc:Choice>
    <mc:Fallback>
      <p:transition spd="slow" advTm="1162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366526-23B2-5FB3-D416-F2FF6D1FC093}"/>
              </a:ext>
            </a:extLst>
          </p:cNvPr>
          <p:cNvSpPr>
            <a:spLocks noGrp="1"/>
          </p:cNvSpPr>
          <p:nvPr>
            <p:ph type="title"/>
          </p:nvPr>
        </p:nvSpPr>
        <p:spPr/>
        <p:txBody>
          <a:bodyPr/>
          <a:lstStyle/>
          <a:p>
            <a:r>
              <a:rPr lang="en-US" dirty="0"/>
              <a:t>Electrify </a:t>
            </a:r>
          </a:p>
        </p:txBody>
      </p:sp>
      <p:pic>
        <p:nvPicPr>
          <p:cNvPr id="4" name="Picture 3">
            <a:extLst>
              <a:ext uri="{FF2B5EF4-FFF2-40B4-BE49-F238E27FC236}">
                <a16:creationId xmlns:a16="http://schemas.microsoft.com/office/drawing/2014/main" xmlns="" id="{CB0FE07F-3743-5395-E36B-1175BF5B628F}"/>
              </a:ext>
            </a:extLst>
          </p:cNvPr>
          <p:cNvPicPr>
            <a:picLocks noChangeAspect="1"/>
          </p:cNvPicPr>
          <p:nvPr/>
        </p:nvPicPr>
        <p:blipFill rotWithShape="1">
          <a:blip r:embed="rId3" cstate="print"/>
          <a:srcRect l="34042" t="22430" r="35426" b="4509"/>
          <a:stretch/>
        </p:blipFill>
        <p:spPr>
          <a:xfrm>
            <a:off x="2600325" y="621851"/>
            <a:ext cx="2966728" cy="3845374"/>
          </a:xfrm>
          <a:prstGeom prst="rect">
            <a:avLst/>
          </a:prstGeom>
        </p:spPr>
      </p:pic>
      <p:pic>
        <p:nvPicPr>
          <p:cNvPr id="5122" name="Picture 2">
            <a:extLst>
              <a:ext uri="{FF2B5EF4-FFF2-40B4-BE49-F238E27FC236}">
                <a16:creationId xmlns:a16="http://schemas.microsoft.com/office/drawing/2014/main" xmlns="" id="{D3F5E65A-D8A4-9113-B78A-F937B5B22FA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87581" y="609601"/>
            <a:ext cx="2763808" cy="3905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7658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366526-23B2-5FB3-D416-F2FF6D1FC093}"/>
              </a:ext>
            </a:extLst>
          </p:cNvPr>
          <p:cNvSpPr>
            <a:spLocks noGrp="1"/>
          </p:cNvSpPr>
          <p:nvPr>
            <p:ph type="title"/>
          </p:nvPr>
        </p:nvSpPr>
        <p:spPr/>
        <p:txBody>
          <a:bodyPr/>
          <a:lstStyle/>
          <a:p>
            <a:r>
              <a:rPr lang="en-US" dirty="0"/>
              <a:t>Electrify </a:t>
            </a:r>
          </a:p>
        </p:txBody>
      </p:sp>
      <p:pic>
        <p:nvPicPr>
          <p:cNvPr id="3" name="Picture 2">
            <a:extLst>
              <a:ext uri="{FF2B5EF4-FFF2-40B4-BE49-F238E27FC236}">
                <a16:creationId xmlns:a16="http://schemas.microsoft.com/office/drawing/2014/main" xmlns="" id="{9439BBA4-ABD7-1C39-106D-E9BDFF595049}"/>
              </a:ext>
            </a:extLst>
          </p:cNvPr>
          <p:cNvPicPr>
            <a:picLocks noChangeAspect="1"/>
          </p:cNvPicPr>
          <p:nvPr/>
        </p:nvPicPr>
        <p:blipFill rotWithShape="1">
          <a:blip r:embed="rId3" cstate="print"/>
          <a:srcRect l="34255" t="32447" r="35213"/>
          <a:stretch/>
        </p:blipFill>
        <p:spPr>
          <a:xfrm>
            <a:off x="5210176" y="749029"/>
            <a:ext cx="3103766" cy="3719742"/>
          </a:xfrm>
          <a:prstGeom prst="rect">
            <a:avLst/>
          </a:prstGeom>
        </p:spPr>
      </p:pic>
      <p:pic>
        <p:nvPicPr>
          <p:cNvPr id="4" name="6050E9EF-B4B2-4112-B4B8-DDF6242EFA0E" descr="6050E9EF-B4B2-4112-B4B8-DDF6242EFA0E">
            <a:extLst>
              <a:ext uri="{FF2B5EF4-FFF2-40B4-BE49-F238E27FC236}">
                <a16:creationId xmlns:a16="http://schemas.microsoft.com/office/drawing/2014/main" xmlns="" id="{3F09AB96-80AD-CD02-56E3-9FE3DA9C50F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1959" y="2236957"/>
            <a:ext cx="3314700" cy="1648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291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FBC5AC-A856-B147-3642-14895EA151D1}"/>
              </a:ext>
            </a:extLst>
          </p:cNvPr>
          <p:cNvSpPr>
            <a:spLocks noGrp="1"/>
          </p:cNvSpPr>
          <p:nvPr>
            <p:ph type="title"/>
          </p:nvPr>
        </p:nvSpPr>
        <p:spPr/>
        <p:txBody>
          <a:bodyPr/>
          <a:lstStyle/>
          <a:p>
            <a:r>
              <a:rPr lang="en-US" dirty="0"/>
              <a:t>Path to zero</a:t>
            </a:r>
          </a:p>
        </p:txBody>
      </p:sp>
      <p:pic>
        <p:nvPicPr>
          <p:cNvPr id="6146" name="Picture 2" descr="Reduce Reuse Recycle Green Vector Logo on a White Background. Three Rs and  Leaf in Flat Icon Design. Stock Vector - Illustration of plastic,  environmentally: 154127614">
            <a:extLst>
              <a:ext uri="{FF2B5EF4-FFF2-40B4-BE49-F238E27FC236}">
                <a16:creationId xmlns:a16="http://schemas.microsoft.com/office/drawing/2014/main" xmlns="" id="{D0EDFDCD-8A8C-BF66-4E58-7A248CE0E08B}"/>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1803"/>
          <a:stretch/>
        </p:blipFill>
        <p:spPr bwMode="auto">
          <a:xfrm>
            <a:off x="5612644" y="323682"/>
            <a:ext cx="3033100" cy="2675106"/>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a:extLst>
              <a:ext uri="{FF2B5EF4-FFF2-40B4-BE49-F238E27FC236}">
                <a16:creationId xmlns:a16="http://schemas.microsoft.com/office/drawing/2014/main" xmlns="" id="{B82FA35B-4B8F-1751-3205-5710DFDF4306}"/>
              </a:ext>
            </a:extLst>
          </p:cNvPr>
          <p:cNvPicPr>
            <a:picLocks noChangeAspect="1"/>
          </p:cNvPicPr>
          <p:nvPr/>
        </p:nvPicPr>
        <p:blipFill>
          <a:blip r:embed="rId4" cstate="print"/>
          <a:stretch>
            <a:fillRect/>
          </a:stretch>
        </p:blipFill>
        <p:spPr>
          <a:xfrm>
            <a:off x="315017" y="1748344"/>
            <a:ext cx="4700081" cy="2937551"/>
          </a:xfrm>
          <a:prstGeom prst="rect">
            <a:avLst/>
          </a:prstGeom>
        </p:spPr>
      </p:pic>
      <p:pic>
        <p:nvPicPr>
          <p:cNvPr id="2050" name="8C8A9C91-A171-462B-ABF8-32D56BBD55A4" descr="Screenshot 2022-11-17 at 12.01.26 PM.png">
            <a:extLst>
              <a:ext uri="{FF2B5EF4-FFF2-40B4-BE49-F238E27FC236}">
                <a16:creationId xmlns:a16="http://schemas.microsoft.com/office/drawing/2014/main" xmlns="" id="{EC61ED1A-D86D-EDC7-070D-C881F355F9A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75617" y="2972240"/>
            <a:ext cx="2103442" cy="1561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8192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5866B3-4081-436A-626D-7816A521CEA6}"/>
              </a:ext>
            </a:extLst>
          </p:cNvPr>
          <p:cNvSpPr>
            <a:spLocks noGrp="1"/>
          </p:cNvSpPr>
          <p:nvPr>
            <p:ph type="title"/>
          </p:nvPr>
        </p:nvSpPr>
        <p:spPr/>
        <p:txBody>
          <a:bodyPr/>
          <a:lstStyle/>
          <a:p>
            <a:r>
              <a:rPr lang="en-US" dirty="0"/>
              <a:t>sample</a:t>
            </a:r>
          </a:p>
        </p:txBody>
      </p:sp>
      <p:pic>
        <p:nvPicPr>
          <p:cNvPr id="9218" name="E3726B03-9177-48B4-A7EF-D5DCDDFFEB5F" descr="IMG_3136.jpg">
            <a:extLst>
              <a:ext uri="{FF2B5EF4-FFF2-40B4-BE49-F238E27FC236}">
                <a16:creationId xmlns:a16="http://schemas.microsoft.com/office/drawing/2014/main" xmlns="" id="{5622BC83-3A2A-D978-7D43-B6154ADE0C9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3533672" y="-464768"/>
            <a:ext cx="2000197" cy="7695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A picture containing tree, outdoor, grass, building&#10;&#10;Description automatically generated">
            <a:extLst>
              <a:ext uri="{FF2B5EF4-FFF2-40B4-BE49-F238E27FC236}">
                <a16:creationId xmlns:a16="http://schemas.microsoft.com/office/drawing/2014/main" xmlns="" id="{D7138997-6AD6-4B4C-427E-1B22217D2B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b="18858"/>
          <a:stretch/>
        </p:blipFill>
        <p:spPr>
          <a:xfrm>
            <a:off x="4143375" y="574444"/>
            <a:ext cx="4496562" cy="2425932"/>
          </a:xfrm>
          <a:prstGeom prst="rect">
            <a:avLst/>
          </a:prstGeom>
        </p:spPr>
      </p:pic>
    </p:spTree>
    <p:extLst>
      <p:ext uri="{BB962C8B-B14F-4D97-AF65-F5344CB8AC3E}">
        <p14:creationId xmlns:p14="http://schemas.microsoft.com/office/powerpoint/2010/main" xmlns="" val="313485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7ADD71-40AE-8B2D-6954-9AE9129D89BF}"/>
              </a:ext>
            </a:extLst>
          </p:cNvPr>
          <p:cNvSpPr>
            <a:spLocks noGrp="1"/>
          </p:cNvSpPr>
          <p:nvPr>
            <p:ph type="title"/>
          </p:nvPr>
        </p:nvSpPr>
        <p:spPr/>
        <p:txBody>
          <a:bodyPr/>
          <a:lstStyle/>
          <a:p>
            <a:r>
              <a:rPr lang="en-US" dirty="0"/>
              <a:t>Passive house</a:t>
            </a:r>
          </a:p>
        </p:txBody>
      </p:sp>
      <p:pic>
        <p:nvPicPr>
          <p:cNvPr id="3074" name="Picture 2" descr="Living the 1.5 Degree Lifestyle by Lloyd Alter - Audiobook - Audible.ca">
            <a:extLst>
              <a:ext uri="{FF2B5EF4-FFF2-40B4-BE49-F238E27FC236}">
                <a16:creationId xmlns:a16="http://schemas.microsoft.com/office/drawing/2014/main" xmlns="" id="{EB3089C0-7E4A-F166-D469-719B517E3C0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03318" y="2227634"/>
            <a:ext cx="2130204" cy="2130204"/>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Wander Passive House — Ottawa Architecture Week">
            <a:extLst>
              <a:ext uri="{FF2B5EF4-FFF2-40B4-BE49-F238E27FC236}">
                <a16:creationId xmlns:a16="http://schemas.microsoft.com/office/drawing/2014/main" xmlns="" id="{D86532E6-1F2E-D1E1-EFA8-031BF82B88B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4654" y="1373878"/>
            <a:ext cx="2983960" cy="298396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9672F416-CD41-1D79-DEA5-C2D4F944E2CD}"/>
              </a:ext>
            </a:extLst>
          </p:cNvPr>
          <p:cNvSpPr txBox="1"/>
          <p:nvPr/>
        </p:nvSpPr>
        <p:spPr>
          <a:xfrm>
            <a:off x="1887166" y="4392342"/>
            <a:ext cx="3268493" cy="577081"/>
          </a:xfrm>
          <a:prstGeom prst="rect">
            <a:avLst/>
          </a:prstGeom>
          <a:noFill/>
        </p:spPr>
        <p:txBody>
          <a:bodyPr wrap="square" rtlCol="0">
            <a:spAutoFit/>
          </a:bodyPr>
          <a:lstStyle/>
          <a:p>
            <a:r>
              <a:rPr lang="en-US" sz="1050" dirty="0"/>
              <a:t>Mark Rosen, Build Energy Inc. </a:t>
            </a:r>
          </a:p>
          <a:p>
            <a:r>
              <a:rPr lang="en-US" sz="1050" dirty="0">
                <a:hlinkClick r:id="rId5"/>
              </a:rPr>
              <a:t>www.webuildahome.ca</a:t>
            </a:r>
            <a:endParaRPr lang="en-US" sz="1050" dirty="0"/>
          </a:p>
          <a:p>
            <a:r>
              <a:rPr lang="en-US" sz="1050" dirty="0"/>
              <a:t>(poster image from Ottawa Architecture Week 2019)</a:t>
            </a:r>
          </a:p>
        </p:txBody>
      </p:sp>
      <p:pic>
        <p:nvPicPr>
          <p:cNvPr id="3078" name="Picture 6" descr="About the OAA">
            <a:extLst>
              <a:ext uri="{FF2B5EF4-FFF2-40B4-BE49-F238E27FC236}">
                <a16:creationId xmlns:a16="http://schemas.microsoft.com/office/drawing/2014/main" xmlns="" id="{E106ECE4-BD73-7DF1-6D5F-CEA88D666636}"/>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95785" y="436942"/>
            <a:ext cx="2619375" cy="1743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31436462"/>
      </p:ext>
    </p:extLst>
  </p:cSld>
  <p:clrMapOvr>
    <a:masterClrMapping/>
  </p:clrMapOvr>
</p:sld>
</file>

<file path=ppt/theme/theme1.xml><?xml version="1.0" encoding="utf-8"?>
<a:theme xmlns:a="http://schemas.openxmlformats.org/drawingml/2006/main" name="Office Theme">
  <a:themeElements>
    <a:clrScheme name="DCA 2">
      <a:dk1>
        <a:srgbClr val="323E48"/>
      </a:dk1>
      <a:lt1>
        <a:srgbClr val="FFFFFF"/>
      </a:lt1>
      <a:dk2>
        <a:srgbClr val="333F48"/>
      </a:dk2>
      <a:lt2>
        <a:srgbClr val="EEFFFF"/>
      </a:lt2>
      <a:accent1>
        <a:srgbClr val="EA4924"/>
      </a:accent1>
      <a:accent2>
        <a:srgbClr val="BD582C"/>
      </a:accent2>
      <a:accent3>
        <a:srgbClr val="865640"/>
      </a:accent3>
      <a:accent4>
        <a:srgbClr val="9B8357"/>
      </a:accent4>
      <a:accent5>
        <a:srgbClr val="C2BC80"/>
      </a:accent5>
      <a:accent6>
        <a:srgbClr val="94A088"/>
      </a:accent6>
      <a:hlink>
        <a:srgbClr val="2998E3"/>
      </a:hlink>
      <a:folHlink>
        <a:srgbClr val="ED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25712</TotalTime>
  <Words>2099</Words>
  <Application>Microsoft Office PowerPoint</Application>
  <PresentationFormat>On-screen Show (16:9)</PresentationFormat>
  <Paragraphs>96</Paragraphs>
  <Slides>11</Slides>
  <Notes>11</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Climate resiliency are we ready?</vt:lpstr>
      <vt:lpstr>It is all connected</vt:lpstr>
      <vt:lpstr>Slide 3</vt:lpstr>
      <vt:lpstr>Slide 4</vt:lpstr>
      <vt:lpstr>Electrify </vt:lpstr>
      <vt:lpstr>Electrify </vt:lpstr>
      <vt:lpstr>Path to zero</vt:lpstr>
      <vt:lpstr>sample</vt:lpstr>
      <vt:lpstr>Passive house</vt:lpstr>
      <vt:lpstr>What can I do?</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Joan Freeman</cp:lastModifiedBy>
  <cp:revision>385</cp:revision>
  <cp:lastPrinted>2022-05-14T15:07:28Z</cp:lastPrinted>
  <dcterms:created xsi:type="dcterms:W3CDTF">2017-04-20T10:33:49Z</dcterms:created>
  <dcterms:modified xsi:type="dcterms:W3CDTF">2022-11-17T17:45:09Z</dcterms:modified>
</cp:coreProperties>
</file>