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sldIdLst>
    <p:sldId id="256" r:id="rId2"/>
    <p:sldId id="257" r:id="rId3"/>
    <p:sldId id="260" r:id="rId4"/>
    <p:sldId id="261" r:id="rId5"/>
    <p:sldId id="262" r:id="rId6"/>
    <p:sldId id="263" r:id="rId7"/>
    <p:sldId id="264" r:id="rId8"/>
    <p:sldId id="265" r:id="rId9"/>
    <p:sldId id="266" r:id="rId1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7" roundtripDataSignature="AMtx7mia3V1KTWKjJrfte2NWUDDhMohOcA=="/>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83655" autoAdjust="0"/>
  </p:normalViewPr>
  <p:slideViewPr>
    <p:cSldViewPr snapToGrid="0">
      <p:cViewPr>
        <p:scale>
          <a:sx n="50" d="100"/>
          <a:sy n="50" d="100"/>
        </p:scale>
        <p:origin x="-1736" y="-2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432"/>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7" Type="http://customschemas.google.com/relationships/presentationmetadata" Target="metadata"/><Relationship Id="rId2" Type="http://schemas.openxmlformats.org/officeDocument/2006/relationships/slide" Target="slides/slide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CA" dirty="0" smtClean="0"/>
              <a:t>Hello  This is a </a:t>
            </a:r>
            <a:r>
              <a:rPr lang="en-CA" smtClean="0"/>
              <a:t>joint event</a:t>
            </a:r>
            <a:r>
              <a:rPr lang="en-CA" baseline="0" smtClean="0"/>
              <a:t> </a:t>
            </a:r>
            <a:r>
              <a:rPr lang="en-CA" smtClean="0"/>
              <a:t>of </a:t>
            </a:r>
            <a:r>
              <a:rPr lang="en-CA" dirty="0" smtClean="0"/>
              <a:t>Centertown and Glebe Community Associations.  I am Joan</a:t>
            </a:r>
            <a:r>
              <a:rPr lang="en-CA" baseline="0" dirty="0" smtClean="0"/>
              <a:t> Freeman from Glebe Community Association</a:t>
            </a:r>
            <a:endParaRPr dirty="0"/>
          </a:p>
          <a:p>
            <a:pPr marL="0" lvl="0" indent="0" algn="l" rtl="0">
              <a:lnSpc>
                <a:spcPct val="100000"/>
              </a:lnSpc>
              <a:spcBef>
                <a:spcPts val="0"/>
              </a:spcBef>
              <a:spcAft>
                <a:spcPts val="0"/>
              </a:spcAft>
              <a:buSzPts val="1100"/>
              <a:buNone/>
            </a:pPr>
            <a:endParaRPr lang="en-CA" sz="1100" b="0" i="0" u="none" strike="noStrike" cap="none" dirty="0" smtClean="0">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r>
              <a:rPr lang="en-CA" sz="1100" b="0" i="0" u="none" strike="noStrike" cap="none" dirty="0" smtClean="0">
                <a:solidFill>
                  <a:srgbClr val="000000"/>
                </a:solidFill>
                <a:latin typeface="Arial"/>
                <a:ea typeface="Arial"/>
                <a:cs typeface="Arial"/>
                <a:sym typeface="Arial"/>
              </a:rPr>
              <a:t>The purpose of this panel discussion is to start the conversation in our communities about what we can do to climate proof our homes and communities.  </a:t>
            </a:r>
          </a:p>
          <a:p>
            <a:pPr marL="0" lvl="0" indent="0" algn="l" rtl="0">
              <a:lnSpc>
                <a:spcPct val="100000"/>
              </a:lnSpc>
              <a:spcBef>
                <a:spcPts val="0"/>
              </a:spcBef>
              <a:spcAft>
                <a:spcPts val="0"/>
              </a:spcAft>
              <a:buSzPts val="1100"/>
              <a:buNone/>
            </a:pPr>
            <a:r>
              <a:rPr lang="en-CA" sz="1100" b="0" i="0" u="none" strike="noStrike" cap="none" dirty="0" smtClean="0">
                <a:solidFill>
                  <a:srgbClr val="000000"/>
                </a:solidFill>
                <a:latin typeface="Arial"/>
                <a:ea typeface="Arial"/>
                <a:cs typeface="Arial"/>
                <a:sym typeface="Arial"/>
              </a:rPr>
              <a:t>We want you to know that the situation isn’t hopeless.  Actions we start soon will make a huge difference. Also, taking action makes you feel better.  </a:t>
            </a:r>
          </a:p>
          <a:p>
            <a:pPr marL="0" lvl="0" indent="0" algn="l" rtl="0">
              <a:lnSpc>
                <a:spcPct val="100000"/>
              </a:lnSpc>
              <a:spcBef>
                <a:spcPts val="0"/>
              </a:spcBef>
              <a:spcAft>
                <a:spcPts val="0"/>
              </a:spcAft>
              <a:buSzPts val="1100"/>
              <a:buNone/>
            </a:pPr>
            <a:endParaRPr lang="en-CA" dirty="0" smtClean="0"/>
          </a:p>
          <a:p>
            <a:pPr marL="0" lvl="0" indent="0" algn="l" rtl="0">
              <a:lnSpc>
                <a:spcPct val="100000"/>
              </a:lnSpc>
              <a:spcBef>
                <a:spcPts val="0"/>
              </a:spcBef>
              <a:spcAft>
                <a:spcPts val="0"/>
              </a:spcAft>
              <a:buSzPts val="1100"/>
              <a:buNone/>
            </a:pPr>
            <a:r>
              <a:rPr lang="en-CA" dirty="0" smtClean="0"/>
              <a:t>I have three</a:t>
            </a:r>
            <a:r>
              <a:rPr lang="en-CA" baseline="0" dirty="0" smtClean="0"/>
              <a:t> </a:t>
            </a:r>
            <a:r>
              <a:rPr lang="en-CA" baseline="0" dirty="0" smtClean="0"/>
              <a:t>messages to set the stage for the discussion.</a:t>
            </a:r>
          </a:p>
          <a:p>
            <a:pPr marL="0" lvl="0" indent="0" algn="l" rtl="0">
              <a:lnSpc>
                <a:spcPct val="100000"/>
              </a:lnSpc>
              <a:spcBef>
                <a:spcPts val="0"/>
              </a:spcBef>
              <a:spcAft>
                <a:spcPts val="0"/>
              </a:spcAft>
              <a:buSzPts val="1100"/>
              <a:buNone/>
            </a:pPr>
            <a:r>
              <a:rPr lang="en-CA" b="1" baseline="0" dirty="0" smtClean="0"/>
              <a:t>Message one: Heat is a Big Risk for Our Communities</a:t>
            </a:r>
            <a:endParaRPr b="1" dirty="0"/>
          </a:p>
          <a:p>
            <a:pPr marL="0" lvl="0" indent="0" algn="l" rtl="0">
              <a:lnSpc>
                <a:spcPct val="100000"/>
              </a:lnSpc>
              <a:spcBef>
                <a:spcPts val="0"/>
              </a:spcBef>
              <a:spcAft>
                <a:spcPts val="0"/>
              </a:spcAft>
              <a:buSzPts val="1100"/>
              <a:buNone/>
            </a:pPr>
            <a:endParaRPr dirty="0"/>
          </a:p>
        </p:txBody>
      </p:sp>
      <p:sp>
        <p:nvSpPr>
          <p:cNvPr id="82" name="Google Shape;8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CA" dirty="0"/>
              <a:t>We are becoming like Baltimore, and sometimes even Phoenix or the Sahara</a:t>
            </a:r>
            <a:r>
              <a:rPr lang="en-CA" dirty="0" smtClean="0"/>
              <a:t>! Our stable climate</a:t>
            </a:r>
            <a:r>
              <a:rPr lang="en-CA" baseline="0" dirty="0" smtClean="0"/>
              <a:t> is no more. We are getting hotter and also the temperatures will be yo-yoing more – sometimes very hot (like the Sahara) and sometimes cold (like now), but mostly a lot of hot and sticky days like Baltimore.  </a:t>
            </a:r>
            <a:endParaRPr lang="en-CA" dirty="0" smtClean="0"/>
          </a:p>
          <a:p>
            <a:pPr marL="0" lvl="0" indent="0" algn="l" rtl="0">
              <a:lnSpc>
                <a:spcPct val="100000"/>
              </a:lnSpc>
              <a:spcBef>
                <a:spcPts val="0"/>
              </a:spcBef>
              <a:spcAft>
                <a:spcPts val="0"/>
              </a:spcAft>
              <a:buSzPts val="1100"/>
              <a:buNone/>
            </a:pPr>
            <a:r>
              <a:rPr lang="en-CA" dirty="0" smtClean="0"/>
              <a:t>This is a problem – we are built to be a northern, cold city on the edge</a:t>
            </a:r>
            <a:r>
              <a:rPr lang="en-CA" baseline="0" dirty="0" smtClean="0"/>
              <a:t> of the Boreal.  We don’t have nearly enough shade or cooling and too much dark pavement and roofs for a Baltimore climate.   </a:t>
            </a:r>
            <a:endParaRPr lang="en-CA" dirty="0" smtClean="0"/>
          </a:p>
          <a:p>
            <a:pPr marL="0" lvl="0" indent="0" algn="l" rtl="0">
              <a:lnSpc>
                <a:spcPct val="100000"/>
              </a:lnSpc>
              <a:spcBef>
                <a:spcPts val="0"/>
              </a:spcBef>
              <a:spcAft>
                <a:spcPts val="0"/>
              </a:spcAft>
              <a:buSzPts val="1100"/>
              <a:buNone/>
            </a:pPr>
            <a:r>
              <a:rPr lang="en-CA" dirty="0" smtClean="0"/>
              <a:t>By the middle</a:t>
            </a:r>
            <a:r>
              <a:rPr lang="en-CA" baseline="0" dirty="0" smtClean="0"/>
              <a:t> of the century and probably sooner Ottawa will look and feel like a different place.</a:t>
            </a:r>
            <a:endParaRPr dirty="0"/>
          </a:p>
        </p:txBody>
      </p:sp>
      <p:sp>
        <p:nvSpPr>
          <p:cNvPr id="88" name="Google Shape;8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CA" dirty="0"/>
              <a:t>Heat is a very high risk for the </a:t>
            </a:r>
            <a:r>
              <a:rPr lang="en-CA" dirty="0" smtClean="0"/>
              <a:t>community.  </a:t>
            </a:r>
          </a:p>
          <a:p>
            <a:pPr marL="0" lvl="0" indent="0" algn="l" rtl="0">
              <a:lnSpc>
                <a:spcPct val="100000"/>
              </a:lnSpc>
              <a:spcBef>
                <a:spcPts val="0"/>
              </a:spcBef>
              <a:spcAft>
                <a:spcPts val="0"/>
              </a:spcAft>
              <a:buSzPts val="1100"/>
              <a:buNone/>
            </a:pPr>
            <a:r>
              <a:rPr lang="en-CA" sz="1100" b="0" i="0" u="none" strike="noStrike" cap="none" dirty="0" smtClean="0">
                <a:solidFill>
                  <a:srgbClr val="000000"/>
                </a:solidFill>
                <a:latin typeface="Arial"/>
                <a:ea typeface="Arial"/>
                <a:cs typeface="Arial"/>
                <a:sym typeface="Arial"/>
              </a:rPr>
              <a:t>Look at all the red – these are the urgent high priority risks in the city of Ottawa and heat is at the top of the list of 40 priority risks and has the</a:t>
            </a:r>
            <a:r>
              <a:rPr lang="en-CA" sz="1100" b="0" i="0" u="none" strike="noStrike" cap="none" baseline="0" dirty="0" smtClean="0">
                <a:solidFill>
                  <a:srgbClr val="000000"/>
                </a:solidFill>
                <a:latin typeface="Arial"/>
                <a:ea typeface="Arial"/>
                <a:cs typeface="Arial"/>
                <a:sym typeface="Arial"/>
              </a:rPr>
              <a:t> </a:t>
            </a:r>
            <a:r>
              <a:rPr lang="en-CA" sz="1100" b="0" i="0" u="none" strike="noStrike" cap="none" dirty="0" smtClean="0">
                <a:solidFill>
                  <a:srgbClr val="000000"/>
                </a:solidFill>
                <a:latin typeface="Arial"/>
                <a:ea typeface="Arial"/>
                <a:cs typeface="Arial"/>
                <a:sym typeface="Arial"/>
              </a:rPr>
              <a:t>most reds.   The heat risks that the community will face are the ones circled.  It’s mainly up to us to deal with them.  </a:t>
            </a:r>
          </a:p>
          <a:p>
            <a:pPr marL="0" lvl="0" indent="0" algn="l" rtl="0">
              <a:lnSpc>
                <a:spcPct val="100000"/>
              </a:lnSpc>
              <a:spcBef>
                <a:spcPts val="0"/>
              </a:spcBef>
              <a:spcAft>
                <a:spcPts val="0"/>
              </a:spcAft>
              <a:buSzPts val="1100"/>
              <a:buNone/>
            </a:pPr>
            <a:r>
              <a:rPr lang="en-CA" dirty="0" smtClean="0"/>
              <a:t>The</a:t>
            </a:r>
            <a:r>
              <a:rPr lang="en-CA" baseline="0" dirty="0" smtClean="0"/>
              <a:t> city identified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0" i="0" u="none" strike="noStrike" cap="none" dirty="0" smtClean="0">
                <a:solidFill>
                  <a:srgbClr val="000000"/>
                </a:solidFill>
                <a:latin typeface="Arial"/>
                <a:ea typeface="Arial"/>
                <a:cs typeface="Arial"/>
                <a:sym typeface="Arial"/>
              </a:rPr>
              <a:t>These figures come from a recent City of Ottawa report (June 2022), the Climate Vulnerability and Risk Assessment report.   You can find it on the Engage Ottawa website and its worth looking at.  </a:t>
            </a:r>
          </a:p>
          <a:p>
            <a:pPr marL="0" lvl="0" indent="0" algn="l" rtl="0">
              <a:lnSpc>
                <a:spcPct val="100000"/>
              </a:lnSpc>
              <a:spcBef>
                <a:spcPts val="0"/>
              </a:spcBef>
              <a:spcAft>
                <a:spcPts val="0"/>
              </a:spcAft>
              <a:buSzPts val="1100"/>
              <a:buNone/>
            </a:pPr>
            <a:endParaRPr lang="en-CA" dirty="0" smtClean="0"/>
          </a:p>
          <a:p>
            <a:pPr marL="0" lvl="0" indent="0" algn="l" rtl="0">
              <a:lnSpc>
                <a:spcPct val="100000"/>
              </a:lnSpc>
              <a:spcBef>
                <a:spcPts val="0"/>
              </a:spcBef>
              <a:spcAft>
                <a:spcPts val="0"/>
              </a:spcAft>
              <a:buSzPts val="1100"/>
              <a:buNone/>
            </a:pPr>
            <a:r>
              <a:rPr lang="en-CA" dirty="0" smtClean="0"/>
              <a:t>Next</a:t>
            </a:r>
            <a:r>
              <a:rPr lang="en-CA" baseline="0" dirty="0" smtClean="0"/>
              <a:t> turn to </a:t>
            </a:r>
            <a:r>
              <a:rPr lang="en-CA" b="1" baseline="0" dirty="0" smtClean="0"/>
              <a:t>Message 2: We need to get started</a:t>
            </a:r>
            <a:endParaRPr b="1" dirty="0"/>
          </a:p>
        </p:txBody>
      </p:sp>
      <p:sp>
        <p:nvSpPr>
          <p:cNvPr id="107" name="Google Shape;10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buNone/>
            </a:pPr>
            <a:r>
              <a:rPr lang="en-CA" sz="1100" b="0" i="0" u="none" strike="noStrike" cap="none" dirty="0" smtClean="0">
                <a:solidFill>
                  <a:srgbClr val="000000"/>
                </a:solidFill>
                <a:latin typeface="Arial"/>
                <a:ea typeface="Arial"/>
                <a:cs typeface="Arial"/>
                <a:sym typeface="Arial"/>
              </a:rPr>
              <a:t>Our summers are going to get hot fast.  By 2030 we’ll have 2.5 times the number of very hot days (heat warning days) - that’s almost a month</a:t>
            </a:r>
            <a:r>
              <a:rPr lang="en-CA" sz="1100" b="0" i="0" u="none" strike="noStrike" cap="none" baseline="0" dirty="0" smtClean="0">
                <a:solidFill>
                  <a:srgbClr val="000000"/>
                </a:solidFill>
                <a:latin typeface="Arial"/>
                <a:ea typeface="Arial"/>
                <a:cs typeface="Arial"/>
                <a:sym typeface="Arial"/>
              </a:rPr>
              <a:t> </a:t>
            </a:r>
            <a:r>
              <a:rPr lang="en-CA" sz="1100" b="0" i="0" u="none" strike="noStrike" cap="none" dirty="0" smtClean="0">
                <a:solidFill>
                  <a:srgbClr val="000000"/>
                </a:solidFill>
                <a:latin typeface="Arial"/>
                <a:ea typeface="Arial"/>
                <a:cs typeface="Arial"/>
                <a:sym typeface="Arial"/>
              </a:rPr>
              <a:t>(27 days) of hot days in a bit over 7 years from now. By 2050, more than 1/3 of the summer will be very hot (44 days).</a:t>
            </a:r>
          </a:p>
          <a:p>
            <a:pPr>
              <a:buNone/>
            </a:pPr>
            <a:r>
              <a:rPr lang="en-CA" sz="1100" b="0" i="0" u="none" strike="noStrike" cap="none" dirty="0" smtClean="0">
                <a:solidFill>
                  <a:srgbClr val="000000"/>
                </a:solidFill>
                <a:latin typeface="Arial"/>
                <a:ea typeface="Arial"/>
                <a:cs typeface="Arial"/>
                <a:sym typeface="Arial"/>
              </a:rPr>
              <a:t> </a:t>
            </a:r>
          </a:p>
          <a:p>
            <a:pPr>
              <a:buNone/>
            </a:pPr>
            <a:r>
              <a:rPr lang="en-CA" sz="1100" b="0" i="0" u="none" strike="noStrike" cap="none" dirty="0" smtClean="0">
                <a:solidFill>
                  <a:srgbClr val="000000"/>
                </a:solidFill>
                <a:latin typeface="Arial"/>
                <a:ea typeface="Arial"/>
                <a:cs typeface="Arial"/>
                <a:sym typeface="Arial"/>
              </a:rPr>
              <a:t>This information comes from a 2020 report by the City of Ottawa and NCC that you can find on the Engage Ottawa website. This 2020 report is called </a:t>
            </a:r>
            <a:r>
              <a:rPr lang="en-CA" sz="1100" b="0" i="1" u="none" strike="noStrike" cap="none" dirty="0" smtClean="0">
                <a:solidFill>
                  <a:srgbClr val="000000"/>
                </a:solidFill>
                <a:latin typeface="Arial"/>
                <a:ea typeface="Arial"/>
                <a:cs typeface="Arial"/>
                <a:sym typeface="Arial"/>
              </a:rPr>
              <a:t>Climate Projections for the National Capital Region</a:t>
            </a:r>
            <a:r>
              <a:rPr lang="en-CA" sz="1100" b="0" i="0" u="none" strike="noStrike" cap="none" dirty="0" smtClean="0">
                <a:solidFill>
                  <a:srgbClr val="000000"/>
                </a:solidFill>
                <a:latin typeface="Arial"/>
                <a:ea typeface="Arial"/>
                <a:cs typeface="Arial"/>
                <a:sym typeface="Arial"/>
              </a:rPr>
              <a:t> and its also worth looking at.</a:t>
            </a:r>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b="0" i="0" u="none" strike="noStrike" cap="none" dirty="0" smtClean="0">
              <a:solidFill>
                <a:srgbClr val="000000"/>
              </a:solidFill>
              <a:latin typeface="Arial"/>
              <a:ea typeface="Arial"/>
              <a:cs typeface="Arial"/>
              <a:sym typeface="Arial"/>
            </a:endParaRPr>
          </a:p>
          <a:p>
            <a:pPr>
              <a:buNone/>
            </a:pPr>
            <a:endParaRPr lang="en-CA" sz="1100" b="0" i="0" u="none" strike="noStrike" cap="none" dirty="0" smtClean="0">
              <a:solidFill>
                <a:srgbClr val="000000"/>
              </a:solidFill>
              <a:latin typeface="Arial"/>
              <a:ea typeface="Arial"/>
              <a:cs typeface="Arial"/>
              <a:sym typeface="Arial"/>
            </a:endParaRPr>
          </a:p>
        </p:txBody>
      </p:sp>
      <p:sp>
        <p:nvSpPr>
          <p:cNvPr id="119" name="Google Shape;11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CA" dirty="0"/>
              <a:t>Headlines!  Insurance industry knows we aren’t prepared and is saying</a:t>
            </a:r>
            <a:r>
              <a:rPr lang="en-CA" dirty="0" smtClean="0"/>
              <a:t>….</a:t>
            </a:r>
          </a:p>
          <a:p>
            <a:pPr lvl="0"/>
            <a:r>
              <a:rPr lang="en-CA" sz="1100" b="0" i="0" u="none" strike="noStrike" cap="none" dirty="0" smtClean="0">
                <a:solidFill>
                  <a:srgbClr val="000000"/>
                </a:solidFill>
                <a:latin typeface="Arial"/>
                <a:ea typeface="Arial"/>
                <a:cs typeface="Arial"/>
                <a:sym typeface="Arial"/>
              </a:rPr>
              <a:t>The biggest risk and cause of increasing insurance and damage is that most residents and businesses are unaware of the risks, their responsibilities and the actions they can do to protect themselves </a:t>
            </a:r>
          </a:p>
          <a:p>
            <a:pPr lvl="0"/>
            <a:r>
              <a:rPr lang="en-CA" sz="1100" b="0" i="0" u="none" strike="noStrike" cap="none" dirty="0" smtClean="0">
                <a:solidFill>
                  <a:srgbClr val="000000"/>
                </a:solidFill>
                <a:latin typeface="Arial"/>
                <a:ea typeface="Arial"/>
                <a:cs typeface="Arial"/>
                <a:sym typeface="Arial"/>
              </a:rPr>
              <a:t>If people delay acting, it will cost multiple times the costs of acting now. (climate impacts will cost Canada billions, making life less and less affordable for households as economic growth slows, governments raise taxes to pay for climate disasters, job losses increase, and goods become more expensive due to disrupted supply chains)</a:t>
            </a:r>
          </a:p>
          <a:p>
            <a:pPr lvl="0"/>
            <a:r>
              <a:rPr lang="en-CA" sz="1100" b="0" i="0" u="none" strike="noStrike" cap="none" dirty="0" smtClean="0">
                <a:solidFill>
                  <a:srgbClr val="000000"/>
                </a:solidFill>
                <a:latin typeface="Arial"/>
                <a:ea typeface="Arial"/>
                <a:cs typeface="Arial"/>
                <a:sym typeface="Arial"/>
              </a:rPr>
              <a:t>A recent estimate is that for every dollar spent now, you will save between $13 -$15.</a:t>
            </a:r>
          </a:p>
          <a:p>
            <a:pPr>
              <a:buNone/>
            </a:pPr>
            <a:endParaRPr lang="en-CA" dirty="0" smtClean="0"/>
          </a:p>
          <a:p>
            <a:pPr marL="0" lvl="0" indent="0" algn="l" rtl="0">
              <a:lnSpc>
                <a:spcPct val="100000"/>
              </a:lnSpc>
              <a:spcBef>
                <a:spcPts val="0"/>
              </a:spcBef>
              <a:spcAft>
                <a:spcPts val="0"/>
              </a:spcAft>
              <a:buSzPts val="1100"/>
              <a:buNone/>
            </a:pPr>
            <a:r>
              <a:rPr lang="en-CA" baseline="0" dirty="0" smtClean="0"/>
              <a:t>Finally </a:t>
            </a:r>
            <a:r>
              <a:rPr lang="en-CA" b="1" baseline="0" dirty="0" smtClean="0"/>
              <a:t>Third </a:t>
            </a:r>
            <a:r>
              <a:rPr lang="en-CA" b="1" baseline="0" dirty="0" smtClean="0"/>
              <a:t>Message: We can do a lot to make our communities </a:t>
            </a:r>
            <a:r>
              <a:rPr lang="en-CA" b="1" baseline="0" dirty="0" smtClean="0"/>
              <a:t>resilient</a:t>
            </a:r>
          </a:p>
          <a:p>
            <a:pPr marL="0" lvl="0" indent="0" algn="l" rtl="0">
              <a:lnSpc>
                <a:spcPct val="100000"/>
              </a:lnSpc>
              <a:spcBef>
                <a:spcPts val="0"/>
              </a:spcBef>
              <a:spcAft>
                <a:spcPts val="0"/>
              </a:spcAft>
              <a:buSzPts val="1100"/>
              <a:buNone/>
            </a:pPr>
            <a:endParaRPr lang="en-CA" b="1" baseline="0" dirty="0" smtClean="0"/>
          </a:p>
          <a:p>
            <a:pPr marL="0" lvl="0" indent="0" algn="l" rtl="0">
              <a:lnSpc>
                <a:spcPct val="100000"/>
              </a:lnSpc>
              <a:spcBef>
                <a:spcPts val="0"/>
              </a:spcBef>
              <a:spcAft>
                <a:spcPts val="0"/>
              </a:spcAft>
              <a:buSzPts val="1100"/>
              <a:buNone/>
            </a:pPr>
            <a:r>
              <a:rPr lang="en-CA" sz="1100" b="0" i="0" u="none" strike="noStrike" cap="none" dirty="0" smtClean="0">
                <a:solidFill>
                  <a:srgbClr val="000000"/>
                </a:solidFill>
                <a:latin typeface="Arial"/>
                <a:ea typeface="Arial"/>
                <a:cs typeface="Arial"/>
                <a:sym typeface="Arial"/>
              </a:rPr>
              <a:t>A resilient city has the ability to absorb and recover from future shocks because they are prepared.  Here are two pictures of what our resilient neighbourhoods could look like.</a:t>
            </a:r>
            <a:endParaRPr b="1" dirty="0"/>
          </a:p>
        </p:txBody>
      </p:sp>
      <p:sp>
        <p:nvSpPr>
          <p:cNvPr id="126" name="Google Shape;12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CA" dirty="0"/>
              <a:t>What a resilient low rise community would look like in the Glebe or </a:t>
            </a:r>
            <a:r>
              <a:rPr lang="en-CA" dirty="0" smtClean="0"/>
              <a:t>Centertown</a:t>
            </a:r>
          </a:p>
          <a:p>
            <a:pPr marL="0" lvl="0" indent="0" algn="l" rtl="0">
              <a:lnSpc>
                <a:spcPct val="100000"/>
              </a:lnSpc>
              <a:spcBef>
                <a:spcPts val="0"/>
              </a:spcBef>
              <a:spcAft>
                <a:spcPts val="0"/>
              </a:spcAft>
              <a:buSzPts val="1100"/>
              <a:buNone/>
            </a:pPr>
            <a:r>
              <a:rPr lang="en-CA" dirty="0" smtClean="0"/>
              <a:t>From a Health Canada </a:t>
            </a:r>
            <a:r>
              <a:rPr lang="en-CA" dirty="0" smtClean="0"/>
              <a:t>report</a:t>
            </a:r>
            <a:r>
              <a:rPr lang="en-CA" baseline="0" dirty="0" smtClean="0"/>
              <a:t>. </a:t>
            </a:r>
            <a:r>
              <a:rPr lang="en-CA" baseline="0" dirty="0" smtClean="0"/>
              <a:t>Lots of greenery, shade trees, light pavement, and what isn’t shown but talked about are parks, green spaces, cool spaces outside for socializing, sports</a:t>
            </a:r>
            <a:r>
              <a:rPr lang="en-CA" baseline="0" dirty="0" smtClean="0"/>
              <a:t>.</a:t>
            </a:r>
          </a:p>
          <a:p>
            <a:pPr marL="0" lvl="0" indent="0" algn="l" rtl="0">
              <a:lnSpc>
                <a:spcPct val="100000"/>
              </a:lnSpc>
              <a:spcBef>
                <a:spcPts val="0"/>
              </a:spcBef>
              <a:spcAft>
                <a:spcPts val="0"/>
              </a:spcAft>
              <a:buSzPts val="1100"/>
              <a:buNone/>
            </a:pPr>
            <a:endParaRPr lang="en-CA"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0" i="0" u="none" strike="noStrike" cap="none" dirty="0" smtClean="0">
                <a:solidFill>
                  <a:srgbClr val="000000"/>
                </a:solidFill>
                <a:latin typeface="Arial"/>
                <a:ea typeface="Arial"/>
                <a:cs typeface="Arial"/>
                <a:sym typeface="Arial"/>
              </a:rPr>
              <a:t>Source: </a:t>
            </a:r>
            <a:r>
              <a:rPr lang="en-CA" sz="1100" b="0" i="1" u="none" strike="noStrike" cap="none" dirty="0" smtClean="0">
                <a:solidFill>
                  <a:srgbClr val="000000"/>
                </a:solidFill>
                <a:latin typeface="Arial"/>
                <a:ea typeface="Arial"/>
                <a:cs typeface="Arial"/>
                <a:sym typeface="Arial"/>
              </a:rPr>
              <a:t>Reducing Urban Heat Islands to Protect Health in Canada</a:t>
            </a:r>
            <a:r>
              <a:rPr lang="en-CA" sz="1100" b="0" i="0" u="none" strike="noStrike" cap="none" dirty="0" smtClean="0">
                <a:solidFill>
                  <a:srgbClr val="000000"/>
                </a:solidFill>
                <a:latin typeface="Arial"/>
                <a:ea typeface="Arial"/>
                <a:cs typeface="Arial"/>
                <a:sym typeface="Arial"/>
              </a:rPr>
              <a:t>. 2020.  Health Canada</a:t>
            </a:r>
          </a:p>
          <a:p>
            <a:pPr marL="0" lvl="0" indent="0" algn="l" rtl="0">
              <a:lnSpc>
                <a:spcPct val="100000"/>
              </a:lnSpc>
              <a:spcBef>
                <a:spcPts val="0"/>
              </a:spcBef>
              <a:spcAft>
                <a:spcPts val="0"/>
              </a:spcAft>
              <a:buSzPts val="1100"/>
              <a:buNone/>
            </a:pPr>
            <a:endParaRPr dirty="0"/>
          </a:p>
        </p:txBody>
      </p:sp>
      <p:sp>
        <p:nvSpPr>
          <p:cNvPr id="134" name="Google Shape;13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a:buNone/>
            </a:pPr>
            <a:r>
              <a:rPr lang="en-CA" dirty="0"/>
              <a:t>What a resilient high rise community would look </a:t>
            </a:r>
            <a:r>
              <a:rPr lang="en-CA" dirty="0" smtClean="0"/>
              <a:t>like – similar parks, greenery, trees and cool pavement </a:t>
            </a:r>
            <a:r>
              <a:rPr lang="en-CA" dirty="0" smtClean="0"/>
              <a:t>at</a:t>
            </a:r>
            <a:r>
              <a:rPr lang="en-CA" baseline="0" dirty="0" smtClean="0"/>
              <a:t> the street level </a:t>
            </a:r>
            <a:r>
              <a:rPr lang="en-CA" dirty="0" smtClean="0"/>
              <a:t>but </a:t>
            </a:r>
            <a:r>
              <a:rPr lang="en-CA" dirty="0" smtClean="0"/>
              <a:t>other </a:t>
            </a:r>
            <a:r>
              <a:rPr lang="en-CA" dirty="0" smtClean="0"/>
              <a:t>options</a:t>
            </a:r>
          </a:p>
          <a:p>
            <a:pPr>
              <a:buNone/>
            </a:pPr>
            <a:r>
              <a:rPr lang="en-CA" dirty="0" smtClean="0"/>
              <a:t>done </a:t>
            </a:r>
            <a:r>
              <a:rPr lang="en-CA" dirty="0" smtClean="0"/>
              <a:t>to cool</a:t>
            </a:r>
            <a:r>
              <a:rPr lang="en-CA" baseline="0" dirty="0" smtClean="0"/>
              <a:t> roofs and buildings</a:t>
            </a:r>
            <a:r>
              <a:rPr lang="en-CA" baseline="0" dirty="0" smtClean="0"/>
              <a:t>. </a:t>
            </a:r>
            <a:r>
              <a:rPr lang="en-CA" sz="1100" b="0" i="0" u="none" strike="noStrike" cap="none" dirty="0" smtClean="0">
                <a:solidFill>
                  <a:srgbClr val="000000"/>
                </a:solidFill>
                <a:latin typeface="Arial"/>
                <a:ea typeface="Arial"/>
                <a:cs typeface="Arial"/>
                <a:sym typeface="Arial"/>
              </a:rPr>
              <a:t>green and white roofs, lots of greenery on balconies and sides of buildings. And different materials.</a:t>
            </a:r>
          </a:p>
          <a:p>
            <a:pPr>
              <a:buNone/>
            </a:pPr>
            <a:r>
              <a:rPr lang="en-CA" sz="1100" b="0" i="0" u="none" strike="noStrike" cap="none" dirty="0" smtClean="0">
                <a:solidFill>
                  <a:srgbClr val="000000"/>
                </a:solidFill>
                <a:latin typeface="Arial"/>
                <a:ea typeface="Arial"/>
                <a:cs typeface="Arial"/>
                <a:sym typeface="Arial"/>
              </a:rPr>
              <a:t> </a:t>
            </a:r>
          </a:p>
          <a:p>
            <a:pPr>
              <a:buNone/>
            </a:pPr>
            <a:r>
              <a:rPr lang="en-CA" sz="1100" b="0" i="0" u="none" strike="noStrike" cap="none" dirty="0" smtClean="0">
                <a:solidFill>
                  <a:srgbClr val="000000"/>
                </a:solidFill>
                <a:latin typeface="Arial"/>
                <a:ea typeface="Arial"/>
                <a:cs typeface="Arial"/>
                <a:sym typeface="Arial"/>
              </a:rPr>
              <a:t>Sources: 2 of the pictures are from Toronto, 1 from NY.  Singapore has been working for years on making its dense high rise communities,</a:t>
            </a:r>
          </a:p>
          <a:p>
            <a:pPr>
              <a:buNone/>
            </a:pPr>
            <a:r>
              <a:rPr lang="en-CA" sz="1100" b="0" i="0" u="none" strike="noStrike" cap="none" dirty="0" smtClean="0">
                <a:solidFill>
                  <a:srgbClr val="000000"/>
                </a:solidFill>
                <a:latin typeface="Arial"/>
                <a:ea typeface="Arial"/>
                <a:cs typeface="Arial"/>
                <a:sym typeface="Arial"/>
              </a:rPr>
              <a:t>liveable and green. Ottawa can learn a lot from cities like Singapore, New York, LA, Toronto and Vancouver.</a:t>
            </a:r>
          </a:p>
          <a:p>
            <a:pPr marL="0" lvl="0" indent="0" algn="l" rtl="0">
              <a:lnSpc>
                <a:spcPct val="100000"/>
              </a:lnSpc>
              <a:spcBef>
                <a:spcPts val="0"/>
              </a:spcBef>
              <a:spcAft>
                <a:spcPts val="0"/>
              </a:spcAft>
              <a:buSzPts val="1100"/>
              <a:buNone/>
            </a:pPr>
            <a:endParaRPr dirty="0"/>
          </a:p>
        </p:txBody>
      </p:sp>
      <p:sp>
        <p:nvSpPr>
          <p:cNvPr id="141" name="Google Shape;14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CA" dirty="0" smtClean="0"/>
              <a:t>We can</a:t>
            </a:r>
            <a:r>
              <a:rPr lang="en-CA" baseline="0" dirty="0" smtClean="0"/>
              <a:t> do a lot to make our communities resilient </a:t>
            </a:r>
            <a:r>
              <a:rPr lang="en-CA" dirty="0" smtClean="0"/>
              <a:t>… Our speakers</a:t>
            </a:r>
            <a:r>
              <a:rPr lang="en-CA" baseline="0" dirty="0" smtClean="0"/>
              <a:t> today will be talking about our health, greening actions and having a say in how our communities develops.</a:t>
            </a:r>
            <a:endParaRPr dirty="0"/>
          </a:p>
        </p:txBody>
      </p:sp>
      <p:sp>
        <p:nvSpPr>
          <p:cNvPr id="149" name="Google Shape;14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CA" dirty="0" smtClean="0"/>
              <a:t>Finally,</a:t>
            </a:r>
            <a:r>
              <a:rPr lang="en-CA" baseline="0" dirty="0" smtClean="0"/>
              <a:t> want to say that w</a:t>
            </a:r>
            <a:r>
              <a:rPr lang="en-CA" dirty="0" smtClean="0"/>
              <a:t>e will accomplish much more </a:t>
            </a:r>
            <a:r>
              <a:rPr lang="en-CA" dirty="0"/>
              <a:t>when we work </a:t>
            </a:r>
            <a:r>
              <a:rPr lang="en-CA" dirty="0" smtClean="0"/>
              <a:t>together. And</a:t>
            </a:r>
            <a:r>
              <a:rPr lang="en-CA" baseline="0" dirty="0" smtClean="0"/>
              <a:t> as these smiling students show - </a:t>
            </a:r>
            <a:r>
              <a:rPr lang="en-CA" dirty="0" smtClean="0"/>
              <a:t> </a:t>
            </a:r>
            <a:r>
              <a:rPr lang="en-CA" baseline="0" dirty="0" smtClean="0"/>
              <a:t>its more fun and we </a:t>
            </a:r>
            <a:r>
              <a:rPr lang="en-CA" sz="1100" b="0" i="0" u="none" strike="noStrike" cap="none" dirty="0" smtClean="0">
                <a:solidFill>
                  <a:srgbClr val="000000"/>
                </a:solidFill>
                <a:latin typeface="Arial"/>
                <a:ea typeface="Arial"/>
                <a:cs typeface="Arial"/>
                <a:sym typeface="Arial"/>
              </a:rPr>
              <a:t>will meet our neighbours </a:t>
            </a:r>
            <a:endParaRPr lang="en-CA" sz="1100" b="0" i="0" u="none" strike="noStrike" cap="none" baseline="0" dirty="0" smtClean="0">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endParaRPr lang="en-CA" sz="1100" b="0" i="0" u="none" strike="noStrike" cap="none" baseline="0" dirty="0" smtClean="0">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r>
              <a:rPr lang="en-CA" sz="1100" b="0" i="0" u="none" strike="noStrike" cap="none" dirty="0" smtClean="0">
                <a:solidFill>
                  <a:srgbClr val="000000"/>
                </a:solidFill>
                <a:latin typeface="Arial"/>
                <a:ea typeface="Arial"/>
                <a:cs typeface="Arial"/>
                <a:sym typeface="Arial"/>
              </a:rPr>
              <a:t>We hope this panel discussion is the start of several years of learning and working together.  </a:t>
            </a:r>
          </a:p>
          <a:p>
            <a:pPr marL="0" lvl="0" indent="0" algn="l" rtl="0">
              <a:lnSpc>
                <a:spcPct val="100000"/>
              </a:lnSpc>
              <a:spcBef>
                <a:spcPts val="0"/>
              </a:spcBef>
              <a:spcAft>
                <a:spcPts val="0"/>
              </a:spcAft>
              <a:buSzPts val="1100"/>
              <a:buNone/>
            </a:pPr>
            <a:endParaRPr lang="en-CA" sz="1100" b="0" i="0" u="none" strike="noStrike" cap="none" dirty="0" smtClean="0">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r>
              <a:rPr lang="en-CA" sz="1100" b="0" i="0" u="none" strike="noStrike" cap="none" dirty="0" smtClean="0">
                <a:solidFill>
                  <a:srgbClr val="000000"/>
                </a:solidFill>
                <a:latin typeface="Arial"/>
                <a:ea typeface="Arial"/>
                <a:cs typeface="Arial"/>
                <a:sym typeface="Arial"/>
              </a:rPr>
              <a:t>(Shout out to students from Glebe and Carleton who have helped up prepare for this panel… this is a picture of high school students helping put posters up)</a:t>
            </a:r>
          </a:p>
          <a:p>
            <a:pPr marL="0" lvl="0" indent="0" algn="l" rtl="0">
              <a:lnSpc>
                <a:spcPct val="100000"/>
              </a:lnSpc>
              <a:spcBef>
                <a:spcPts val="0"/>
              </a:spcBef>
              <a:spcAft>
                <a:spcPts val="0"/>
              </a:spcAft>
              <a:buSzPts val="1100"/>
              <a:buNone/>
            </a:pPr>
            <a:endParaRPr lang="en-CA" baseline="0" dirty="0" smtClean="0"/>
          </a:p>
        </p:txBody>
      </p:sp>
      <p:sp>
        <p:nvSpPr>
          <p:cNvPr id="160" name="Google Shape;16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4" name="Google Shape;14;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 name="Google Shape;20;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6" name="Google Shape;26;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2" name="Google Shape;32;p1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3" name="Google Shape;33;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9" name="Google Shape;39;p1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0" name="Google Shape;40;p1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1" name="Google Shape;41;p1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2" name="Google Shape;42;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0"/>
          <p:cNvSpPr>
            <a:spLocks noGrp="1"/>
          </p:cNvSpPr>
          <p:nvPr>
            <p:ph type="pic" idx="2"/>
          </p:nvPr>
        </p:nvSpPr>
        <p:spPr>
          <a:xfrm>
            <a:off x="1792288" y="612775"/>
            <a:ext cx="5486400" cy="4114800"/>
          </a:xfrm>
          <a:prstGeom prst="rect">
            <a:avLst/>
          </a:prstGeom>
          <a:noFill/>
          <a:ln>
            <a:noFill/>
          </a:ln>
        </p:spPr>
      </p:sp>
      <p:sp>
        <p:nvSpPr>
          <p:cNvPr id="64" name="Google Shape;64;p2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
          <p:cNvSpPr txBox="1">
            <a:spLocks noGrp="1"/>
          </p:cNvSpPr>
          <p:nvPr>
            <p:ph type="ctrTitle"/>
          </p:nvPr>
        </p:nvSpPr>
        <p:spPr>
          <a:xfrm>
            <a:off x="685800" y="1036873"/>
            <a:ext cx="7772400" cy="18093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50000"/>
              <a:buNone/>
            </a:pPr>
            <a:r>
              <a:rPr lang="en-CA" sz="4000" b="1" dirty="0"/>
              <a:t>Climate Resilience Panel Discussion:</a:t>
            </a:r>
            <a:r>
              <a:rPr lang="en-CA" sz="3200" b="1" dirty="0"/>
              <a:t/>
            </a:r>
            <a:br>
              <a:rPr lang="en-CA" sz="3200" b="1" dirty="0"/>
            </a:br>
            <a:r>
              <a:rPr lang="en-CA" sz="3200" b="1" dirty="0"/>
              <a:t> </a:t>
            </a:r>
            <a:r>
              <a:rPr lang="en-CA" sz="2700" b="1" dirty="0"/>
              <a:t>How to start climate proofing your home and community</a:t>
            </a:r>
            <a:r>
              <a:rPr lang="en-CA" sz="3200" b="1" dirty="0"/>
              <a:t/>
            </a:r>
            <a:br>
              <a:rPr lang="en-CA" sz="3200" b="1" dirty="0"/>
            </a:br>
            <a:endParaRPr sz="3200" dirty="0"/>
          </a:p>
        </p:txBody>
      </p:sp>
      <p:pic>
        <p:nvPicPr>
          <p:cNvPr id="85" name="Google Shape;85;p2"/>
          <p:cNvPicPr preferRelativeResize="0"/>
          <p:nvPr/>
        </p:nvPicPr>
        <p:blipFill>
          <a:blip r:embed="rId3">
            <a:alphaModFix/>
          </a:blip>
          <a:stretch>
            <a:fillRect/>
          </a:stretch>
        </p:blipFill>
        <p:spPr>
          <a:xfrm>
            <a:off x="1779225" y="2597925"/>
            <a:ext cx="5585550" cy="396410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None/>
            </a:pPr>
            <a:endParaRPr/>
          </a:p>
        </p:txBody>
      </p:sp>
      <p:pic>
        <p:nvPicPr>
          <p:cNvPr id="91" name="Google Shape;91;p3"/>
          <p:cNvPicPr preferRelativeResize="0"/>
          <p:nvPr/>
        </p:nvPicPr>
        <p:blipFill>
          <a:blip r:embed="rId3">
            <a:alphaModFix/>
          </a:blip>
          <a:stretch>
            <a:fillRect/>
          </a:stretch>
        </p:blipFill>
        <p:spPr>
          <a:xfrm>
            <a:off x="457200" y="995375"/>
            <a:ext cx="8343826" cy="5329611"/>
          </a:xfrm>
          <a:prstGeom prst="rect">
            <a:avLst/>
          </a:prstGeom>
          <a:noFill/>
          <a:ln>
            <a:noFill/>
          </a:ln>
        </p:spPr>
      </p:pic>
      <p:cxnSp>
        <p:nvCxnSpPr>
          <p:cNvPr id="92" name="Google Shape;92;p3"/>
          <p:cNvCxnSpPr/>
          <p:nvPr/>
        </p:nvCxnSpPr>
        <p:spPr>
          <a:xfrm flipH="1">
            <a:off x="6187625" y="2178925"/>
            <a:ext cx="55800" cy="432900"/>
          </a:xfrm>
          <a:prstGeom prst="straightConnector1">
            <a:avLst/>
          </a:prstGeom>
          <a:noFill/>
          <a:ln w="28575" cap="flat" cmpd="sng">
            <a:solidFill>
              <a:srgbClr val="FF0000"/>
            </a:solidFill>
            <a:prstDash val="solid"/>
            <a:round/>
            <a:headEnd type="none" w="med" len="med"/>
            <a:tailEnd type="none" w="med" len="med"/>
          </a:ln>
        </p:spPr>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CA" dirty="0" smtClean="0"/>
              <a:t>Heat is an urgent risk</a:t>
            </a:r>
            <a:endParaRPr dirty="0"/>
          </a:p>
        </p:txBody>
      </p:sp>
      <p:pic>
        <p:nvPicPr>
          <p:cNvPr id="110" name="Google Shape;110;p4"/>
          <p:cNvPicPr preferRelativeResize="0"/>
          <p:nvPr/>
        </p:nvPicPr>
        <p:blipFill rotWithShape="1">
          <a:blip r:embed="rId3">
            <a:alphaModFix/>
          </a:blip>
          <a:srcRect l="6690" r="6647"/>
          <a:stretch/>
        </p:blipFill>
        <p:spPr>
          <a:xfrm>
            <a:off x="79000" y="1228750"/>
            <a:ext cx="3651425" cy="5332625"/>
          </a:xfrm>
          <a:prstGeom prst="rect">
            <a:avLst/>
          </a:prstGeom>
          <a:noFill/>
          <a:ln>
            <a:noFill/>
          </a:ln>
        </p:spPr>
      </p:pic>
      <p:pic>
        <p:nvPicPr>
          <p:cNvPr id="111" name="Google Shape;111;p4"/>
          <p:cNvPicPr preferRelativeResize="0"/>
          <p:nvPr/>
        </p:nvPicPr>
        <p:blipFill rotWithShape="1">
          <a:blip r:embed="rId4">
            <a:alphaModFix/>
          </a:blip>
          <a:srcRect l="9493" r="9362"/>
          <a:stretch/>
        </p:blipFill>
        <p:spPr>
          <a:xfrm>
            <a:off x="3730425" y="1588395"/>
            <a:ext cx="5335200" cy="4723155"/>
          </a:xfrm>
          <a:prstGeom prst="rect">
            <a:avLst/>
          </a:prstGeom>
          <a:noFill/>
          <a:ln>
            <a:noFill/>
          </a:ln>
        </p:spPr>
      </p:pic>
      <p:sp>
        <p:nvSpPr>
          <p:cNvPr id="112" name="Google Shape;112;p4"/>
          <p:cNvSpPr/>
          <p:nvPr/>
        </p:nvSpPr>
        <p:spPr>
          <a:xfrm>
            <a:off x="8156975" y="1588400"/>
            <a:ext cx="796200" cy="8241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4"/>
          <p:cNvSpPr/>
          <p:nvPr/>
        </p:nvSpPr>
        <p:spPr>
          <a:xfrm>
            <a:off x="8156975" y="2285550"/>
            <a:ext cx="796200" cy="8241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4"/>
          <p:cNvSpPr/>
          <p:nvPr/>
        </p:nvSpPr>
        <p:spPr>
          <a:xfrm>
            <a:off x="8156975" y="2954725"/>
            <a:ext cx="796200" cy="8241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4"/>
          <p:cNvSpPr/>
          <p:nvPr/>
        </p:nvSpPr>
        <p:spPr>
          <a:xfrm>
            <a:off x="8156975" y="5607275"/>
            <a:ext cx="796200" cy="8241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4"/>
          <p:cNvSpPr/>
          <p:nvPr/>
        </p:nvSpPr>
        <p:spPr>
          <a:xfrm>
            <a:off x="8156975" y="4461975"/>
            <a:ext cx="796200" cy="8241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CA"/>
              <a:t>Its getting hot fast</a:t>
            </a:r>
            <a:endParaRPr/>
          </a:p>
        </p:txBody>
      </p:sp>
      <p:pic>
        <p:nvPicPr>
          <p:cNvPr id="122" name="Google Shape;122;p5" descr="Infographic showing expected temperatures in Ottawa by 2050. By 2050 it will be 3.2 degrees warmer on average with four times more days over 30 degrees and 35 per cent fewer days below -10 degrees. Winters will be five weeks shorter with 33 per cent more freeze thaw events."/>
          <p:cNvPicPr preferRelativeResize="0">
            <a:picLocks noGrp="1"/>
          </p:cNvPicPr>
          <p:nvPr>
            <p:ph type="body" idx="1"/>
          </p:nvPr>
        </p:nvPicPr>
        <p:blipFill rotWithShape="1">
          <a:blip r:embed="rId3">
            <a:alphaModFix/>
          </a:blip>
          <a:srcRect/>
          <a:stretch/>
        </p:blipFill>
        <p:spPr>
          <a:xfrm>
            <a:off x="2718851" y="1334592"/>
            <a:ext cx="4032300" cy="2931900"/>
          </a:xfrm>
          <a:prstGeom prst="rect">
            <a:avLst/>
          </a:prstGeom>
          <a:noFill/>
          <a:ln>
            <a:noFill/>
          </a:ln>
        </p:spPr>
      </p:pic>
      <p:pic>
        <p:nvPicPr>
          <p:cNvPr id="123" name="Google Shape;123;p5"/>
          <p:cNvPicPr preferRelativeResize="0"/>
          <p:nvPr/>
        </p:nvPicPr>
        <p:blipFill rotWithShape="1">
          <a:blip r:embed="rId4">
            <a:alphaModFix/>
          </a:blip>
          <a:srcRect l="2232" r="2745"/>
          <a:stretch/>
        </p:blipFill>
        <p:spPr>
          <a:xfrm>
            <a:off x="832250" y="4349550"/>
            <a:ext cx="7805501" cy="2322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11111"/>
              <a:buFont typeface="Calibri"/>
              <a:buNone/>
            </a:pPr>
            <a:r>
              <a:rPr lang="en-CA"/>
              <a:t>We aren’t ready &amp; time is running out</a:t>
            </a:r>
            <a:endParaRPr/>
          </a:p>
        </p:txBody>
      </p:sp>
      <p:pic>
        <p:nvPicPr>
          <p:cNvPr id="130" name="Google Shape;130;p6"/>
          <p:cNvPicPr preferRelativeResize="0"/>
          <p:nvPr/>
        </p:nvPicPr>
        <p:blipFill rotWithShape="1">
          <a:blip r:embed="rId3">
            <a:alphaModFix/>
          </a:blip>
          <a:srcRect b="14601"/>
          <a:stretch/>
        </p:blipFill>
        <p:spPr>
          <a:xfrm>
            <a:off x="0" y="3347700"/>
            <a:ext cx="9144000" cy="2375175"/>
          </a:xfrm>
          <a:prstGeom prst="rect">
            <a:avLst/>
          </a:prstGeom>
          <a:noFill/>
          <a:ln>
            <a:noFill/>
          </a:ln>
        </p:spPr>
      </p:pic>
      <p:pic>
        <p:nvPicPr>
          <p:cNvPr id="131" name="Google Shape;131;p6"/>
          <p:cNvPicPr preferRelativeResize="0"/>
          <p:nvPr/>
        </p:nvPicPr>
        <p:blipFill rotWithShape="1">
          <a:blip r:embed="rId4">
            <a:alphaModFix/>
          </a:blip>
          <a:srcRect t="76119"/>
          <a:stretch/>
        </p:blipFill>
        <p:spPr>
          <a:xfrm>
            <a:off x="0" y="1696369"/>
            <a:ext cx="9144000" cy="970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CA"/>
              <a:t>Resilient low rise community</a:t>
            </a:r>
            <a:endParaRPr/>
          </a:p>
        </p:txBody>
      </p:sp>
      <p:sp>
        <p:nvSpPr>
          <p:cNvPr id="137" name="Google Shape;13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None/>
            </a:pPr>
            <a:endParaRPr/>
          </a:p>
          <a:p>
            <a:pPr marL="342900" lvl="0" indent="-342900" algn="l" rtl="0">
              <a:lnSpc>
                <a:spcPct val="100000"/>
              </a:lnSpc>
              <a:spcBef>
                <a:spcPts val="0"/>
              </a:spcBef>
              <a:spcAft>
                <a:spcPts val="0"/>
              </a:spcAft>
              <a:buClr>
                <a:schemeClr val="dk1"/>
              </a:buClr>
              <a:buSzPts val="3200"/>
              <a:buNone/>
            </a:pPr>
            <a:endParaRPr/>
          </a:p>
        </p:txBody>
      </p:sp>
      <p:pic>
        <p:nvPicPr>
          <p:cNvPr id="138" name="Google Shape;138;p1"/>
          <p:cNvPicPr preferRelativeResize="0"/>
          <p:nvPr/>
        </p:nvPicPr>
        <p:blipFill rotWithShape="1">
          <a:blip r:embed="rId3">
            <a:alphaModFix/>
          </a:blip>
          <a:srcRect/>
          <a:stretch/>
        </p:blipFill>
        <p:spPr>
          <a:xfrm>
            <a:off x="1882019" y="1568932"/>
            <a:ext cx="5444501" cy="461003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r>
              <a:rPr lang="en-CA"/>
              <a:t>Resilient High Rise Community</a:t>
            </a:r>
            <a:br>
              <a:rPr lang="en-CA"/>
            </a:br>
            <a:endParaRPr/>
          </a:p>
        </p:txBody>
      </p:sp>
      <p:pic>
        <p:nvPicPr>
          <p:cNvPr id="144" name="Google Shape;144;p9"/>
          <p:cNvPicPr preferRelativeResize="0">
            <a:picLocks noGrp="1"/>
          </p:cNvPicPr>
          <p:nvPr>
            <p:ph type="body" idx="1"/>
          </p:nvPr>
        </p:nvPicPr>
        <p:blipFill rotWithShape="1">
          <a:blip r:embed="rId3">
            <a:alphaModFix/>
          </a:blip>
          <a:srcRect/>
          <a:stretch/>
        </p:blipFill>
        <p:spPr>
          <a:xfrm>
            <a:off x="306450" y="1412774"/>
            <a:ext cx="4145100" cy="4202100"/>
          </a:xfrm>
          <a:prstGeom prst="rect">
            <a:avLst/>
          </a:prstGeom>
          <a:noFill/>
          <a:ln>
            <a:noFill/>
          </a:ln>
        </p:spPr>
      </p:pic>
      <p:pic>
        <p:nvPicPr>
          <p:cNvPr id="145" name="Google Shape;145;p9"/>
          <p:cNvPicPr preferRelativeResize="0"/>
          <p:nvPr/>
        </p:nvPicPr>
        <p:blipFill rotWithShape="1">
          <a:blip r:embed="rId4">
            <a:alphaModFix/>
          </a:blip>
          <a:srcRect/>
          <a:stretch/>
        </p:blipFill>
        <p:spPr>
          <a:xfrm>
            <a:off x="4783665" y="1412776"/>
            <a:ext cx="3691135" cy="2768351"/>
          </a:xfrm>
          <a:prstGeom prst="rect">
            <a:avLst/>
          </a:prstGeom>
          <a:noFill/>
          <a:ln>
            <a:noFill/>
          </a:ln>
        </p:spPr>
      </p:pic>
      <p:pic>
        <p:nvPicPr>
          <p:cNvPr id="146" name="Google Shape;146;p9"/>
          <p:cNvPicPr preferRelativeResize="0"/>
          <p:nvPr/>
        </p:nvPicPr>
        <p:blipFill>
          <a:blip r:embed="rId5">
            <a:alphaModFix/>
          </a:blip>
          <a:stretch>
            <a:fillRect/>
          </a:stretch>
        </p:blipFill>
        <p:spPr>
          <a:xfrm>
            <a:off x="5373988" y="4277650"/>
            <a:ext cx="2510500" cy="2510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CA"/>
              <a:t>What we can do</a:t>
            </a:r>
            <a:endParaRPr/>
          </a:p>
        </p:txBody>
      </p:sp>
      <p:sp>
        <p:nvSpPr>
          <p:cNvPr id="152" name="Google Shape;152;p7"/>
          <p:cNvSpPr txBox="1">
            <a:spLocks noGrp="1"/>
          </p:cNvSpPr>
          <p:nvPr>
            <p:ph type="body" idx="1"/>
          </p:nvPr>
        </p:nvSpPr>
        <p:spPr>
          <a:xfrm>
            <a:off x="457200" y="1369500"/>
            <a:ext cx="8229600" cy="20595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640"/>
              </a:spcBef>
              <a:spcAft>
                <a:spcPts val="0"/>
              </a:spcAft>
              <a:buClr>
                <a:schemeClr val="dk1"/>
              </a:buClr>
              <a:buSzPts val="3200"/>
              <a:buChar char="•"/>
            </a:pPr>
            <a:r>
              <a:rPr lang="en-CA"/>
              <a:t>Look after our Health</a:t>
            </a:r>
            <a:endParaRPr/>
          </a:p>
          <a:p>
            <a:pPr marL="342900" lvl="0" indent="-342900" algn="l" rtl="0">
              <a:lnSpc>
                <a:spcPct val="100000"/>
              </a:lnSpc>
              <a:spcBef>
                <a:spcPts val="640"/>
              </a:spcBef>
              <a:spcAft>
                <a:spcPts val="0"/>
              </a:spcAft>
              <a:buClr>
                <a:schemeClr val="dk1"/>
              </a:buClr>
              <a:buSzPts val="3200"/>
              <a:buChar char="•"/>
            </a:pPr>
            <a:r>
              <a:rPr lang="en-CA"/>
              <a:t>Take green actions</a:t>
            </a:r>
            <a:endParaRPr/>
          </a:p>
          <a:p>
            <a:pPr marL="342900" lvl="0" indent="-139700" algn="l" rtl="0">
              <a:lnSpc>
                <a:spcPct val="100000"/>
              </a:lnSpc>
              <a:spcBef>
                <a:spcPts val="640"/>
              </a:spcBef>
              <a:spcAft>
                <a:spcPts val="0"/>
              </a:spcAft>
              <a:buClr>
                <a:schemeClr val="dk1"/>
              </a:buClr>
              <a:buSzPts val="3200"/>
              <a:buNone/>
            </a:pPr>
            <a:endParaRPr/>
          </a:p>
        </p:txBody>
      </p:sp>
      <p:pic>
        <p:nvPicPr>
          <p:cNvPr id="153" name="Google Shape;153;p7"/>
          <p:cNvPicPr preferRelativeResize="0"/>
          <p:nvPr/>
        </p:nvPicPr>
        <p:blipFill rotWithShape="1">
          <a:blip r:embed="rId3">
            <a:alphaModFix/>
          </a:blip>
          <a:srcRect/>
          <a:stretch/>
        </p:blipFill>
        <p:spPr>
          <a:xfrm>
            <a:off x="2118747" y="2566408"/>
            <a:ext cx="3822525" cy="828475"/>
          </a:xfrm>
          <a:prstGeom prst="rect">
            <a:avLst/>
          </a:prstGeom>
          <a:noFill/>
          <a:ln>
            <a:noFill/>
          </a:ln>
        </p:spPr>
      </p:pic>
      <p:pic>
        <p:nvPicPr>
          <p:cNvPr id="154" name="Google Shape;154;p7"/>
          <p:cNvPicPr preferRelativeResize="0"/>
          <p:nvPr/>
        </p:nvPicPr>
        <p:blipFill rotWithShape="1">
          <a:blip r:embed="rId4">
            <a:alphaModFix/>
          </a:blip>
          <a:srcRect t="6820"/>
          <a:stretch/>
        </p:blipFill>
        <p:spPr>
          <a:xfrm>
            <a:off x="2147933" y="3404393"/>
            <a:ext cx="3984425" cy="876820"/>
          </a:xfrm>
          <a:prstGeom prst="rect">
            <a:avLst/>
          </a:prstGeom>
          <a:noFill/>
          <a:ln>
            <a:noFill/>
          </a:ln>
        </p:spPr>
      </p:pic>
      <p:pic>
        <p:nvPicPr>
          <p:cNvPr id="155" name="Google Shape;155;p7"/>
          <p:cNvPicPr preferRelativeResize="0"/>
          <p:nvPr/>
        </p:nvPicPr>
        <p:blipFill rotWithShape="1">
          <a:blip r:embed="rId5">
            <a:alphaModFix/>
          </a:blip>
          <a:srcRect t="7604"/>
          <a:stretch/>
        </p:blipFill>
        <p:spPr>
          <a:xfrm>
            <a:off x="2196894" y="4417180"/>
            <a:ext cx="3782960" cy="1056125"/>
          </a:xfrm>
          <a:prstGeom prst="rect">
            <a:avLst/>
          </a:prstGeom>
          <a:noFill/>
          <a:ln>
            <a:noFill/>
          </a:ln>
        </p:spPr>
      </p:pic>
      <p:sp>
        <p:nvSpPr>
          <p:cNvPr id="157" name="Google Shape;157;p7"/>
          <p:cNvSpPr txBox="1"/>
          <p:nvPr/>
        </p:nvSpPr>
        <p:spPr>
          <a:xfrm>
            <a:off x="669325" y="5503175"/>
            <a:ext cx="4776900" cy="677100"/>
          </a:xfrm>
          <a:prstGeom prst="rect">
            <a:avLst/>
          </a:prstGeom>
          <a:noFill/>
          <a:ln>
            <a:noFill/>
          </a:ln>
        </p:spPr>
        <p:txBody>
          <a:bodyPr spcFirstLastPara="1" wrap="square" lIns="91425" tIns="91425" rIns="91425" bIns="91425" anchor="t" anchorCtr="0">
            <a:spAutoFit/>
          </a:bodyPr>
          <a:lstStyle/>
          <a:p>
            <a:pPr marL="342900" lvl="0" indent="-342900" algn="l" rtl="0">
              <a:spcBef>
                <a:spcPts val="640"/>
              </a:spcBef>
              <a:spcAft>
                <a:spcPts val="0"/>
              </a:spcAft>
              <a:buClr>
                <a:schemeClr val="dk1"/>
              </a:buClr>
              <a:buSzPts val="3200"/>
              <a:buChar char="•"/>
            </a:pPr>
            <a:r>
              <a:rPr lang="en-CA" sz="3200" dirty="0">
                <a:solidFill>
                  <a:schemeClr val="dk1"/>
                </a:solidFill>
                <a:latin typeface="Calibri"/>
                <a:ea typeface="Calibri"/>
                <a:cs typeface="Calibri"/>
                <a:sym typeface="Calibri"/>
              </a:rPr>
              <a:t>Get involved in planning</a:t>
            </a:r>
            <a:endParaRPr dirty="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CA"/>
              <a:t>Working together helps </a:t>
            </a:r>
            <a:endParaRPr/>
          </a:p>
        </p:txBody>
      </p:sp>
      <p:sp>
        <p:nvSpPr>
          <p:cNvPr id="163" name="Google Shape;163;p1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None/>
            </a:pPr>
            <a:endParaRPr/>
          </a:p>
        </p:txBody>
      </p:sp>
      <p:pic>
        <p:nvPicPr>
          <p:cNvPr id="164" name="Google Shape;164;p10" descr="image2 (1).jpeg"/>
          <p:cNvPicPr preferRelativeResize="0"/>
          <p:nvPr/>
        </p:nvPicPr>
        <p:blipFill rotWithShape="1">
          <a:blip r:embed="rId3">
            <a:alphaModFix/>
          </a:blip>
          <a:srcRect/>
          <a:stretch/>
        </p:blipFill>
        <p:spPr>
          <a:xfrm>
            <a:off x="14701" y="1566153"/>
            <a:ext cx="9129299" cy="61284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404</TotalTime>
  <Words>785</Words>
  <Application>Microsoft Office PowerPoint</Application>
  <PresentationFormat>On-screen Show (4:3)</PresentationFormat>
  <Paragraphs>53</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Climate Resilience Panel Discussion:  How to start climate proofing your home and community </vt:lpstr>
      <vt:lpstr>Slide 2</vt:lpstr>
      <vt:lpstr>Heat is an urgent risk</vt:lpstr>
      <vt:lpstr>Its getting hot fast</vt:lpstr>
      <vt:lpstr>We aren’t ready &amp; time is running out</vt:lpstr>
      <vt:lpstr>Resilient low rise community</vt:lpstr>
      <vt:lpstr>Resilient High Rise Community </vt:lpstr>
      <vt:lpstr>What we can do</vt:lpstr>
      <vt:lpstr>Working together helps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Resilience Panel Discussion:  How to start climate proofing your home and community</dc:title>
  <dc:creator>Joan Freeman</dc:creator>
  <cp:lastModifiedBy>Joan Freeman</cp:lastModifiedBy>
  <cp:revision>48</cp:revision>
  <dcterms:created xsi:type="dcterms:W3CDTF">2022-11-16T03:56:24Z</dcterms:created>
  <dcterms:modified xsi:type="dcterms:W3CDTF">2022-11-28T15:47:02Z</dcterms:modified>
</cp:coreProperties>
</file>